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80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embeddedFontLst>
    <p:embeddedFont>
      <p:font typeface="等线" panose="02010600030101010101" pitchFamily="2" charset="-122"/>
      <p:regular r:id="rId16"/>
      <p:bold r:id="rId17"/>
    </p:embeddedFont>
    <p:embeddedFont>
      <p:font typeface="Century Gothic" panose="020B0502020202020204" pitchFamily="34" charset="0"/>
      <p:regular r:id="rId18"/>
      <p:bold r:id="rId19"/>
      <p:italic r:id="rId20"/>
      <p:boldItalic r:id="rId2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79" d="100"/>
          <a:sy n="79" d="100"/>
        </p:scale>
        <p:origin x="189" y="2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63" d="100"/>
          <a:sy n="63" d="100"/>
        </p:scale>
        <p:origin x="2469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655DCA-4548-48A7-B994-8AE9FB7000D5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41D047-70D5-490E-94C8-0E1C15D09C9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2010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8403" y="945913"/>
            <a:ext cx="8637073" cy="2618554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8404" y="3564467"/>
            <a:ext cx="8637072" cy="1071095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127124" y="329307"/>
            <a:ext cx="5943668" cy="309201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24392" y="134930"/>
            <a:ext cx="811019" cy="503578"/>
          </a:xfrm>
        </p:spPr>
        <p:txBody>
          <a:bodyPr/>
          <a:lstStyle/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1605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5" name="Picture 14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772541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24709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0270" y="798973"/>
            <a:ext cx="7828830" cy="465988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7" name="Picture 16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59215" b="36435"/>
          <a:stretch/>
        </p:blipFill>
        <p:spPr>
          <a:xfrm rot="5400000">
            <a:off x="8642279" y="3046916"/>
            <a:ext cx="4663440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586616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40125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4" name="Picture 2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58993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7" y="1756129"/>
            <a:ext cx="8619060" cy="2050065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29166" y="3806195"/>
            <a:ext cx="8619060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965579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1052" y="958037"/>
            <a:ext cx="9605635" cy="10593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9166" y="2165621"/>
            <a:ext cx="4645152" cy="329385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606" y="2171769"/>
            <a:ext cx="4645152" cy="328709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8794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66" y="953336"/>
            <a:ext cx="9607661" cy="10563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9166" y="2169727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9166" y="2974448"/>
            <a:ext cx="4645152" cy="24938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4337" y="2173181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094337" y="2971669"/>
            <a:ext cx="4645152" cy="248719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8" name="Picture 17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91483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4" name="Picture 13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51254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8799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4291" y="952578"/>
            <a:ext cx="3275013" cy="2322176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23334" y="952578"/>
            <a:ext cx="6012470" cy="4505221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4291" y="3274754"/>
            <a:ext cx="3275013" cy="2178918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6" name="Picture 15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5" r="15828" b="36435"/>
          <a:stretch/>
        </p:blipFill>
        <p:spPr>
          <a:xfrm>
            <a:off x="1125460" y="643464"/>
            <a:ext cx="9610344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52079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14300" prst="artDeco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9124" y="1129513"/>
            <a:ext cx="5854872" cy="192420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8247" y="3053721"/>
            <a:ext cx="5846486" cy="2096013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125300" y="5469856"/>
            <a:ext cx="5849605" cy="320123"/>
          </a:xfrm>
        </p:spPr>
        <p:txBody>
          <a:bodyPr/>
          <a:lstStyle>
            <a:lvl1pPr algn="l">
              <a:defRPr/>
            </a:lvl1pPr>
          </a:lstStyle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25300" y="318640"/>
            <a:ext cx="4877818" cy="320931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176794" y="137408"/>
            <a:ext cx="811019" cy="503578"/>
          </a:xfrm>
        </p:spPr>
        <p:txBody>
          <a:bodyPr/>
          <a:lstStyle/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22" name="Picture 21" descr="RedHashing.emf"/>
          <p:cNvPicPr>
            <a:picLocks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6" t="474" r="48549" b="36564"/>
          <a:stretch/>
        </p:blipFill>
        <p:spPr>
          <a:xfrm>
            <a:off x="1125460" y="643464"/>
            <a:ext cx="5879592" cy="15544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9220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>
          <a:xfrm>
            <a:off x="0" y="6119336"/>
            <a:ext cx="12192000" cy="74295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0" y="468769"/>
            <a:ext cx="12192000" cy="5647024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  <a:lumMod val="100000"/>
                </a:schemeClr>
              </a:gs>
              <a:gs pos="100000">
                <a:schemeClr val="bg2">
                  <a:lumMod val="95000"/>
                  <a:lumOff val="500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4" name="Straight Connector 13"/>
          <p:cNvCxnSpPr/>
          <p:nvPr/>
        </p:nvCxnSpPr>
        <p:spPr>
          <a:xfrm>
            <a:off x="0" y="6121269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270" y="953324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0270" y="2171769"/>
            <a:ext cx="9603275" cy="32945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32830" y="330370"/>
            <a:ext cx="251539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B5E93D-3E38-4DD0-BE67-301FF8586070}" type="datetimeFigureOut">
              <a:rPr lang="zh-CN" altLang="en-US" smtClean="0"/>
              <a:t>2024/10/21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0270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18076" y="137408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2FE9562E-0AD5-455F-A4E5-7BB720C178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3099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66000">
              <a:schemeClr val="bg1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5000"/>
          </a:blip>
          <a:srcRect l="2413" t="2884" r="2413" b="16884"/>
          <a:stretch>
            <a:fillRect/>
          </a:stretch>
        </p:blipFill>
        <p:spPr>
          <a:xfrm>
            <a:off x="0" y="36001"/>
            <a:ext cx="12192000" cy="6821999"/>
          </a:xfrm>
          <a:custGeom>
            <a:avLst/>
            <a:gdLst/>
            <a:ahLst/>
            <a:cxnLst/>
            <a:rect l="l" t="t" r="r" b="b"/>
            <a:pathLst>
              <a:path w="12192000" h="6819900">
                <a:moveTo>
                  <a:pt x="0" y="0"/>
                </a:moveTo>
                <a:lnTo>
                  <a:pt x="12192000" y="0"/>
                </a:lnTo>
                <a:lnTo>
                  <a:pt x="12192000" y="6821999"/>
                </a:lnTo>
                <a:lnTo>
                  <a:pt x="0" y="6821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921580" y="530668"/>
            <a:ext cx="1597320" cy="198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6040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950125" y="542458"/>
            <a:ext cx="137161" cy="13716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123985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1678329" y="630714"/>
            <a:ext cx="7953526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527435" y="562529"/>
            <a:ext cx="163764" cy="84805"/>
          </a:xfrm>
          <a:prstGeom prst="rt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0" y="2969173"/>
            <a:ext cx="12192000" cy="3888827"/>
          </a:xfrm>
          <a:custGeom>
            <a:avLst/>
            <a:gdLst>
              <a:gd name="connsiteX0" fmla="*/ 12192000 w 12192000"/>
              <a:gd name="connsiteY0" fmla="*/ 0 h 4572149"/>
              <a:gd name="connsiteX1" fmla="*/ 12192000 w 12192000"/>
              <a:gd name="connsiteY1" fmla="*/ 4572149 h 4572149"/>
              <a:gd name="connsiteX2" fmla="*/ 0 w 12192000"/>
              <a:gd name="connsiteY2" fmla="*/ 4572149 h 4572149"/>
              <a:gd name="connsiteX3" fmla="*/ 0 w 12192000"/>
              <a:gd name="connsiteY3" fmla="*/ 3683806 h 4572149"/>
              <a:gd name="connsiteX4" fmla="*/ 67729 w 12192000"/>
              <a:gd name="connsiteY4" fmla="*/ 3688863 h 4572149"/>
              <a:gd name="connsiteX5" fmla="*/ 5989840 w 12192000"/>
              <a:gd name="connsiteY5" fmla="*/ 2964385 h 4572149"/>
              <a:gd name="connsiteX6" fmla="*/ 12017081 w 12192000"/>
              <a:gd name="connsiteY6" fmla="*/ 140679 h 4572149"/>
            </a:gdLst>
            <a:ahLst/>
            <a:cxnLst/>
            <a:rect l="l" t="t" r="r" b="b"/>
            <a:pathLst>
              <a:path w="12192000" h="4572149">
                <a:moveTo>
                  <a:pt x="12192000" y="0"/>
                </a:moveTo>
                <a:lnTo>
                  <a:pt x="12192000" y="4572149"/>
                </a:lnTo>
                <a:lnTo>
                  <a:pt x="0" y="4572149"/>
                </a:lnTo>
                <a:lnTo>
                  <a:pt x="0" y="3683806"/>
                </a:lnTo>
                <a:lnTo>
                  <a:pt x="67729" y="3688863"/>
                </a:lnTo>
                <a:cubicBezTo>
                  <a:pt x="1759038" y="3789533"/>
                  <a:pt x="3828495" y="3559797"/>
                  <a:pt x="5989840" y="2964385"/>
                </a:cubicBezTo>
                <a:cubicBezTo>
                  <a:pt x="8459947" y="2283913"/>
                  <a:pt x="10582381" y="1254664"/>
                  <a:pt x="12017081" y="140679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693690" y="5092102"/>
            <a:ext cx="1962037" cy="383050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  <a:effectLst>
            <a:outerShdw blurRad="444500" dist="203200" dir="2700000" algn="tl" rotWithShape="0">
              <a:schemeClr val="accent1">
                <a:lumMod val="75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2892000" y="5090845"/>
            <a:ext cx="2146487" cy="383050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  <a:effectLst>
            <a:outerShdw blurRad="444500" dist="203200" dir="2700000" algn="tl" rotWithShape="0">
              <a:schemeClr val="accent1">
                <a:lumMod val="75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3316812" y="5150601"/>
            <a:ext cx="1401025" cy="2487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时间：20XX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22087" y="5142517"/>
            <a:ext cx="232037" cy="25135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3068470" y="5215077"/>
            <a:ext cx="68914" cy="127879"/>
          </a:xfrm>
          <a:custGeom>
            <a:avLst/>
            <a:gdLst>
              <a:gd name="connsiteX0" fmla="*/ 357919 w 417450"/>
              <a:gd name="connsiteY0" fmla="*/ 0 h 774638"/>
              <a:gd name="connsiteX1" fmla="*/ 417450 w 417450"/>
              <a:gd name="connsiteY1" fmla="*/ 59532 h 774638"/>
              <a:gd name="connsiteX2" fmla="*/ 417450 w 417450"/>
              <a:gd name="connsiteY2" fmla="*/ 416719 h 774638"/>
              <a:gd name="connsiteX3" fmla="*/ 400008 w 417450"/>
              <a:gd name="connsiteY3" fmla="*/ 458808 h 774638"/>
              <a:gd name="connsiteX4" fmla="*/ 102351 w 417450"/>
              <a:gd name="connsiteY4" fmla="*/ 756464 h 774638"/>
              <a:gd name="connsiteX5" fmla="*/ 18174 w 417450"/>
              <a:gd name="connsiteY5" fmla="*/ 757926 h 774638"/>
              <a:gd name="connsiteX6" fmla="*/ 16712 w 417450"/>
              <a:gd name="connsiteY6" fmla="*/ 673749 h 774638"/>
              <a:gd name="connsiteX7" fmla="*/ 18174 w 417450"/>
              <a:gd name="connsiteY7" fmla="*/ 672287 h 774638"/>
              <a:gd name="connsiteX8" fmla="*/ 298388 w 417450"/>
              <a:gd name="connsiteY8" fmla="*/ 392053 h 774638"/>
              <a:gd name="connsiteX9" fmla="*/ 298388 w 417450"/>
              <a:gd name="connsiteY9" fmla="*/ 59532 h 774638"/>
              <a:gd name="connsiteX10" fmla="*/ 357919 w 417450"/>
              <a:gd name="connsiteY10" fmla="*/ 0 h 774638"/>
            </a:gdLst>
            <a:ahLst/>
            <a:cxnLst/>
            <a:rect l="l" t="t" r="r" b="b"/>
            <a:pathLst>
              <a:path w="417450" h="774638">
                <a:moveTo>
                  <a:pt x="357919" y="0"/>
                </a:moveTo>
                <a:cubicBezTo>
                  <a:pt x="390797" y="0"/>
                  <a:pt x="417450" y="26654"/>
                  <a:pt x="417450" y="59532"/>
                </a:cubicBezTo>
                <a:lnTo>
                  <a:pt x="417450" y="416719"/>
                </a:lnTo>
                <a:cubicBezTo>
                  <a:pt x="417447" y="432506"/>
                  <a:pt x="411173" y="447646"/>
                  <a:pt x="400008" y="458808"/>
                </a:cubicBezTo>
                <a:lnTo>
                  <a:pt x="102351" y="756464"/>
                </a:lnTo>
                <a:cubicBezTo>
                  <a:pt x="79510" y="780113"/>
                  <a:pt x="41823" y="780768"/>
                  <a:pt x="18174" y="757926"/>
                </a:cubicBezTo>
                <a:cubicBezTo>
                  <a:pt x="-5475" y="735087"/>
                  <a:pt x="-6129" y="697400"/>
                  <a:pt x="16712" y="673749"/>
                </a:cubicBezTo>
                <a:cubicBezTo>
                  <a:pt x="17190" y="673254"/>
                  <a:pt x="17678" y="672767"/>
                  <a:pt x="18174" y="672287"/>
                </a:cubicBezTo>
                <a:lnTo>
                  <a:pt x="298388" y="392053"/>
                </a:lnTo>
                <a:lnTo>
                  <a:pt x="298388" y="59532"/>
                </a:lnTo>
                <a:cubicBezTo>
                  <a:pt x="298388" y="26654"/>
                  <a:pt x="325041" y="0"/>
                  <a:pt x="35791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2996521" y="5152835"/>
            <a:ext cx="262070" cy="262070"/>
          </a:xfrm>
          <a:custGeom>
            <a:avLst/>
            <a:gdLst>
              <a:gd name="connsiteX0" fmla="*/ 793750 w 1587501"/>
              <a:gd name="connsiteY0" fmla="*/ 0 h 1587501"/>
              <a:gd name="connsiteX1" fmla="*/ 1587501 w 1587501"/>
              <a:gd name="connsiteY1" fmla="*/ 793750 h 1587501"/>
              <a:gd name="connsiteX2" fmla="*/ 1474788 w 1587501"/>
              <a:gd name="connsiteY2" fmla="*/ 1201679 h 1587501"/>
              <a:gd name="connsiteX3" fmla="*/ 1393101 w 1587501"/>
              <a:gd name="connsiteY3" fmla="*/ 1222087 h 1587501"/>
              <a:gd name="connsiteX4" fmla="*/ 1372692 w 1587501"/>
              <a:gd name="connsiteY4" fmla="*/ 1140401 h 1587501"/>
              <a:gd name="connsiteX5" fmla="*/ 1468438 w 1587501"/>
              <a:gd name="connsiteY5" fmla="*/ 793750 h 1587501"/>
              <a:gd name="connsiteX6" fmla="*/ 793750 w 1587501"/>
              <a:gd name="connsiteY6" fmla="*/ 119062 h 1587501"/>
              <a:gd name="connsiteX7" fmla="*/ 119062 w 1587501"/>
              <a:gd name="connsiteY7" fmla="*/ 793750 h 1587501"/>
              <a:gd name="connsiteX8" fmla="*/ 793750 w 1587501"/>
              <a:gd name="connsiteY8" fmla="*/ 1468438 h 1587501"/>
              <a:gd name="connsiteX9" fmla="*/ 1140362 w 1587501"/>
              <a:gd name="connsiteY9" fmla="*/ 1372731 h 1587501"/>
              <a:gd name="connsiteX10" fmla="*/ 1222038 w 1587501"/>
              <a:gd name="connsiteY10" fmla="*/ 1393150 h 1587501"/>
              <a:gd name="connsiteX11" fmla="*/ 1201619 w 1587501"/>
              <a:gd name="connsiteY11" fmla="*/ 1474827 h 1587501"/>
              <a:gd name="connsiteX12" fmla="*/ 793750 w 1587501"/>
              <a:gd name="connsiteY12" fmla="*/ 1587501 h 1587501"/>
              <a:gd name="connsiteX13" fmla="*/ 0 w 1587501"/>
              <a:gd name="connsiteY13" fmla="*/ 793750 h 1587501"/>
              <a:gd name="connsiteX14" fmla="*/ 793750 w 1587501"/>
              <a:gd name="connsiteY14" fmla="*/ 0 h 1587501"/>
            </a:gdLst>
            <a:ahLst/>
            <a:cxnLst/>
            <a:rect l="l" t="t" r="r" b="b"/>
            <a:pathLst>
              <a:path w="1587501" h="1587501">
                <a:moveTo>
                  <a:pt x="793750" y="0"/>
                </a:moveTo>
                <a:cubicBezTo>
                  <a:pt x="1232118" y="0"/>
                  <a:pt x="1587501" y="355382"/>
                  <a:pt x="1587501" y="793750"/>
                </a:cubicBezTo>
                <a:cubicBezTo>
                  <a:pt x="1587501" y="939403"/>
                  <a:pt x="1548151" y="1079441"/>
                  <a:pt x="1474788" y="1201679"/>
                </a:cubicBezTo>
                <a:cubicBezTo>
                  <a:pt x="1457866" y="1229871"/>
                  <a:pt x="1421293" y="1239009"/>
                  <a:pt x="1393101" y="1222087"/>
                </a:cubicBezTo>
                <a:cubicBezTo>
                  <a:pt x="1364908" y="1205167"/>
                  <a:pt x="1355770" y="1168594"/>
                  <a:pt x="1372692" y="1140401"/>
                </a:cubicBezTo>
                <a:cubicBezTo>
                  <a:pt x="1435545" y="1035711"/>
                  <a:pt x="1468649" y="915858"/>
                  <a:pt x="1468438" y="793750"/>
                </a:cubicBezTo>
                <a:cubicBezTo>
                  <a:pt x="1468438" y="421124"/>
                  <a:pt x="1166377" y="119062"/>
                  <a:pt x="793750" y="119062"/>
                </a:cubicBezTo>
                <a:cubicBezTo>
                  <a:pt x="421124" y="119062"/>
                  <a:pt x="119062" y="421124"/>
                  <a:pt x="119062" y="793750"/>
                </a:cubicBezTo>
                <a:cubicBezTo>
                  <a:pt x="119062" y="1166377"/>
                  <a:pt x="421124" y="1468438"/>
                  <a:pt x="793750" y="1468438"/>
                </a:cubicBezTo>
                <a:cubicBezTo>
                  <a:pt x="915841" y="1468654"/>
                  <a:pt x="1035679" y="1435564"/>
                  <a:pt x="1140362" y="1372731"/>
                </a:cubicBezTo>
                <a:cubicBezTo>
                  <a:pt x="1168553" y="1355816"/>
                  <a:pt x="1205122" y="1364958"/>
                  <a:pt x="1222038" y="1393150"/>
                </a:cubicBezTo>
                <a:cubicBezTo>
                  <a:pt x="1238955" y="1421343"/>
                  <a:pt x="1229811" y="1457912"/>
                  <a:pt x="1201619" y="1474827"/>
                </a:cubicBezTo>
                <a:cubicBezTo>
                  <a:pt x="1078432" y="1548763"/>
                  <a:pt x="937421" y="1587718"/>
                  <a:pt x="793750" y="1587501"/>
                </a:cubicBezTo>
                <a:cubicBezTo>
                  <a:pt x="355382" y="1587501"/>
                  <a:pt x="0" y="1232118"/>
                  <a:pt x="0" y="793750"/>
                </a:cubicBezTo>
                <a:cubicBezTo>
                  <a:pt x="0" y="355382"/>
                  <a:pt x="355382" y="0"/>
                  <a:pt x="793750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660400" y="2375902"/>
            <a:ext cx="5028568" cy="1734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3900">
                <a:ln w="79375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榫卯结构：古代智慧与现代应用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90187" y="6493178"/>
            <a:ext cx="52660" cy="5266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792673" y="6510508"/>
            <a:ext cx="3096553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4054642" y="6386147"/>
            <a:ext cx="429605" cy="256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202X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1" name="标题 1"/>
          <p:cNvSpPr txBox="1"/>
          <p:nvPr/>
        </p:nvSpPr>
        <p:spPr>
          <a:xfrm rot="5400000">
            <a:off x="10147153" y="4798320"/>
            <a:ext cx="2775545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dist"/>
            <a:r>
              <a:rPr kumimoji="1" lang="en-US" altLang="zh-CN" sz="2000">
                <a:ln w="12700">
                  <a:noFill/>
                </a:ln>
                <a:solidFill>
                  <a:srgbClr val="0083FF">
                    <a:alpha val="17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PowerPoint Design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5327886" y="5282370"/>
            <a:ext cx="477419" cy="477419"/>
          </a:xfrm>
          <a:prstGeom prst="ellipse">
            <a:avLst/>
          </a:pr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3" name="标题 1"/>
          <p:cNvSpPr txBox="1"/>
          <p:nvPr/>
        </p:nvSpPr>
        <p:spPr>
          <a:xfrm rot="18900000">
            <a:off x="6231628" y="1493563"/>
            <a:ext cx="5232916" cy="523291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0" y="1657572"/>
            <a:ext cx="269041" cy="477420"/>
          </a:xfrm>
          <a:custGeom>
            <a:avLst/>
            <a:gdLst>
              <a:gd name="connsiteX0" fmla="*/ 30331 w 269041"/>
              <a:gd name="connsiteY0" fmla="*/ 0 h 477420"/>
              <a:gd name="connsiteX1" fmla="*/ 269041 w 269041"/>
              <a:gd name="connsiteY1" fmla="*/ 238710 h 477420"/>
              <a:gd name="connsiteX2" fmla="*/ 30331 w 269041"/>
              <a:gd name="connsiteY2" fmla="*/ 477420 h 477420"/>
              <a:gd name="connsiteX3" fmla="*/ 0 w 269041"/>
              <a:gd name="connsiteY3" fmla="*/ 474363 h 477420"/>
              <a:gd name="connsiteX4" fmla="*/ 0 w 269041"/>
              <a:gd name="connsiteY4" fmla="*/ 3058 h 477420"/>
            </a:gdLst>
            <a:ahLst/>
            <a:cxnLst/>
            <a:rect l="l" t="t" r="r" b="b"/>
            <a:pathLst>
              <a:path w="269041" h="477420">
                <a:moveTo>
                  <a:pt x="30331" y="0"/>
                </a:moveTo>
                <a:cubicBezTo>
                  <a:pt x="162167" y="0"/>
                  <a:pt x="269041" y="106874"/>
                  <a:pt x="269041" y="238710"/>
                </a:cubicBezTo>
                <a:cubicBezTo>
                  <a:pt x="269041" y="370546"/>
                  <a:pt x="162167" y="477420"/>
                  <a:pt x="30331" y="477420"/>
                </a:cubicBezTo>
                <a:lnTo>
                  <a:pt x="0" y="474363"/>
                </a:lnTo>
                <a:lnTo>
                  <a:pt x="0" y="305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5" name="标题 1"/>
          <p:cNvSpPr txBox="1"/>
          <p:nvPr/>
        </p:nvSpPr>
        <p:spPr>
          <a:xfrm rot="18900000">
            <a:off x="7150487" y="2412422"/>
            <a:ext cx="3395198" cy="339519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1210847" y="5183879"/>
            <a:ext cx="1237326" cy="2154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主讲人：AiPPT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0" y="3429000"/>
            <a:ext cx="12192000" cy="3429000"/>
          </a:xfrm>
          <a:custGeom>
            <a:avLst/>
            <a:gdLst>
              <a:gd name="connsiteX0" fmla="*/ 6096000 w 12192000"/>
              <a:gd name="connsiteY0" fmla="*/ 0 h 3429000"/>
              <a:gd name="connsiteX1" fmla="*/ 11956440 w 12192000"/>
              <a:gd name="connsiteY1" fmla="*/ 1075985 h 3429000"/>
              <a:gd name="connsiteX2" fmla="*/ 12192000 w 12192000"/>
              <a:gd name="connsiteY2" fmla="*/ 1188791 h 3429000"/>
              <a:gd name="connsiteX3" fmla="*/ 12192000 w 12192000"/>
              <a:gd name="connsiteY3" fmla="*/ 3429000 h 3429000"/>
              <a:gd name="connsiteX4" fmla="*/ 0 w 12192000"/>
              <a:gd name="connsiteY4" fmla="*/ 3429000 h 3429000"/>
              <a:gd name="connsiteX5" fmla="*/ 0 w 12192000"/>
              <a:gd name="connsiteY5" fmla="*/ 1188791 h 3429000"/>
              <a:gd name="connsiteX6" fmla="*/ 235560 w 12192000"/>
              <a:gd name="connsiteY6" fmla="*/ 1075985 h 3429000"/>
              <a:gd name="connsiteX7" fmla="*/ 6096000 w 12192000"/>
              <a:gd name="connsiteY7" fmla="*/ 0 h 3429000"/>
            </a:gdLst>
            <a:ahLst/>
            <a:cxnLst/>
            <a:rect l="l" t="t" r="r" b="b"/>
            <a:pathLst>
              <a:path w="12192000" h="3429000">
                <a:moveTo>
                  <a:pt x="6096000" y="0"/>
                </a:moveTo>
                <a:cubicBezTo>
                  <a:pt x="8418910" y="0"/>
                  <a:pt x="10508168" y="414985"/>
                  <a:pt x="11956440" y="1075985"/>
                </a:cubicBezTo>
                <a:lnTo>
                  <a:pt x="12192000" y="1188791"/>
                </a:lnTo>
                <a:lnTo>
                  <a:pt x="12192000" y="3429000"/>
                </a:lnTo>
                <a:lnTo>
                  <a:pt x="0" y="3429000"/>
                </a:lnTo>
                <a:lnTo>
                  <a:pt x="0" y="1188791"/>
                </a:lnTo>
                <a:lnTo>
                  <a:pt x="235560" y="1075985"/>
                </a:lnTo>
                <a:cubicBezTo>
                  <a:pt x="1683833" y="414985"/>
                  <a:pt x="3773090" y="0"/>
                  <a:pt x="6096000" y="0"/>
                </a:cubicBezTo>
                <a:close/>
              </a:path>
            </a:pathLst>
          </a:custGeom>
          <a:solidFill>
            <a:schemeClr val="accent3"/>
          </a:soli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1057462" y="1273165"/>
            <a:ext cx="2897061" cy="4718071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>
            <a:outerShdw blurRad="50800" dist="762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331" r="331"/>
          <a:stretch>
            <a:fillRect/>
          </a:stretch>
        </p:blipFill>
        <p:spPr>
          <a:xfrm>
            <a:off x="1834866" y="1822993"/>
            <a:ext cx="1333669" cy="1333669"/>
          </a:xfrm>
          <a:custGeom>
            <a:avLst/>
            <a:gdLst/>
            <a:ahLst/>
            <a:cxnLst/>
            <a:rect l="l" t="t" r="r" b="b"/>
            <a:pathLst>
              <a:path w="1333669" h="1333669">
                <a:moveTo>
                  <a:pt x="0" y="666835"/>
                </a:moveTo>
                <a:cubicBezTo>
                  <a:pt x="0" y="298552"/>
                  <a:pt x="298551" y="0"/>
                  <a:pt x="666834" y="0"/>
                </a:cubicBezTo>
                <a:cubicBezTo>
                  <a:pt x="1035116" y="0"/>
                  <a:pt x="1333668" y="298552"/>
                  <a:pt x="1333669" y="666834"/>
                </a:cubicBezTo>
                <a:cubicBezTo>
                  <a:pt x="1333669" y="1035117"/>
                  <a:pt x="1035118" y="1333669"/>
                  <a:pt x="666835" y="1333669"/>
                </a:cubicBezTo>
                <a:cubicBezTo>
                  <a:pt x="298553" y="1333669"/>
                  <a:pt x="2" y="1035117"/>
                  <a:pt x="1" y="666835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1051772" y="1273165"/>
            <a:ext cx="2898459" cy="15963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1106978" y="3239208"/>
            <a:ext cx="2798029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83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现代木结构建筑的创新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1106978" y="4002655"/>
            <a:ext cx="2798029" cy="15999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现代木结构建筑中，榫卯结构的创新应用，如苏黎世大楼的案例，展示了榫卯结构与现代建筑技术的结合。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4643965" y="1273165"/>
            <a:ext cx="2897061" cy="4718071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>
            <a:outerShdw blurRad="50800" dist="762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alphaModFix/>
          </a:blip>
          <a:srcRect/>
          <a:stretch>
            <a:fillRect/>
          </a:stretch>
        </p:blipFill>
        <p:spPr>
          <a:xfrm>
            <a:off x="5425662" y="1822993"/>
            <a:ext cx="1333669" cy="1333669"/>
          </a:xfrm>
          <a:custGeom>
            <a:avLst/>
            <a:gdLst/>
            <a:ahLst/>
            <a:cxnLst/>
            <a:rect l="l" t="t" r="r" b="b"/>
            <a:pathLst>
              <a:path w="1333669" h="1333669">
                <a:moveTo>
                  <a:pt x="0" y="666835"/>
                </a:moveTo>
                <a:cubicBezTo>
                  <a:pt x="0" y="298552"/>
                  <a:pt x="298551" y="0"/>
                  <a:pt x="666834" y="0"/>
                </a:cubicBezTo>
                <a:cubicBezTo>
                  <a:pt x="1035116" y="0"/>
                  <a:pt x="1333668" y="298552"/>
                  <a:pt x="1333669" y="666834"/>
                </a:cubicBezTo>
                <a:cubicBezTo>
                  <a:pt x="1333669" y="1035117"/>
                  <a:pt x="1035118" y="1333669"/>
                  <a:pt x="666835" y="1333669"/>
                </a:cubicBezTo>
                <a:cubicBezTo>
                  <a:pt x="298553" y="1333669"/>
                  <a:pt x="2" y="1035117"/>
                  <a:pt x="1" y="666835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1" name="标题 1"/>
          <p:cNvSpPr txBox="1"/>
          <p:nvPr/>
        </p:nvSpPr>
        <p:spPr>
          <a:xfrm>
            <a:off x="4642567" y="1273165"/>
            <a:ext cx="2898459" cy="159634"/>
          </a:xfrm>
          <a:prstGeom prst="rect">
            <a:avLst/>
          </a:pr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4693481" y="3239209"/>
            <a:ext cx="2798029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B050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榫卯结构在玩具设计中的运用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4693481" y="4002655"/>
            <a:ext cx="2798029" cy="15999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榫卯结构与玩具设计的结合，如鲁班锁，不仅提高了玩具的趣味性，还具有一定的益智功能，锻炼儿童的认知思考能力。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230467" y="1273165"/>
            <a:ext cx="2897061" cy="4718071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>
            <a:outerShdw blurRad="50800" dist="762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4">
            <a:alphaModFix/>
          </a:blip>
          <a:srcRect l="182" r="182"/>
          <a:stretch>
            <a:fillRect/>
          </a:stretch>
        </p:blipFill>
        <p:spPr>
          <a:xfrm>
            <a:off x="9012164" y="1818120"/>
            <a:ext cx="1333669" cy="1338542"/>
          </a:xfrm>
          <a:custGeom>
            <a:avLst/>
            <a:gdLst/>
            <a:ahLst/>
            <a:cxnLst/>
            <a:rect l="l" t="t" r="r" b="b"/>
            <a:pathLst>
              <a:path w="1333669" h="1338542">
                <a:moveTo>
                  <a:pt x="0" y="669271"/>
                </a:moveTo>
                <a:cubicBezTo>
                  <a:pt x="0" y="299643"/>
                  <a:pt x="298551" y="0"/>
                  <a:pt x="666834" y="0"/>
                </a:cubicBezTo>
                <a:cubicBezTo>
                  <a:pt x="1035117" y="0"/>
                  <a:pt x="1333669" y="299643"/>
                  <a:pt x="1333669" y="669271"/>
                </a:cubicBezTo>
                <a:cubicBezTo>
                  <a:pt x="1333669" y="1038899"/>
                  <a:pt x="1035118" y="1338542"/>
                  <a:pt x="666835" y="1338542"/>
                </a:cubicBezTo>
                <a:cubicBezTo>
                  <a:pt x="298552" y="1338542"/>
                  <a:pt x="1" y="1038899"/>
                  <a:pt x="1" y="669271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16" name="标题 1"/>
          <p:cNvSpPr txBox="1"/>
          <p:nvPr/>
        </p:nvSpPr>
        <p:spPr>
          <a:xfrm>
            <a:off x="8229069" y="1273165"/>
            <a:ext cx="2898459" cy="15963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8279983" y="3239208"/>
            <a:ext cx="2798029" cy="72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83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榫卯结构面临的现代化挑战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8279983" y="4002655"/>
            <a:ext cx="2798029" cy="159991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榫卯结构在现代化生产中面临的挑战，如加工复杂性、生产效率低等问题，需要通过技术创新和工艺改进来解决。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榫卯结构在现代设计中的应用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469900" y="0"/>
            <a:ext cx="190500" cy="10287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196850" y="0"/>
            <a:ext cx="190500" cy="10287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66000">
              <a:schemeClr val="bg1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5000"/>
          </a:blip>
          <a:srcRect l="2413" t="2884" r="2413" b="16884"/>
          <a:stretch>
            <a:fillRect/>
          </a:stretch>
        </p:blipFill>
        <p:spPr>
          <a:xfrm>
            <a:off x="0" y="0"/>
            <a:ext cx="12192000" cy="6821999"/>
          </a:xfrm>
          <a:custGeom>
            <a:avLst/>
            <a:gdLst/>
            <a:ahLst/>
            <a:cxnLst/>
            <a:rect l="l" t="t" r="r" b="b"/>
            <a:pathLst>
              <a:path w="12192000" h="6819900">
                <a:moveTo>
                  <a:pt x="0" y="0"/>
                </a:moveTo>
                <a:lnTo>
                  <a:pt x="12192000" y="0"/>
                </a:lnTo>
                <a:lnTo>
                  <a:pt x="12192000" y="6821999"/>
                </a:lnTo>
                <a:lnTo>
                  <a:pt x="0" y="6821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0" y="3348651"/>
            <a:ext cx="12192000" cy="3509350"/>
          </a:xfrm>
          <a:custGeom>
            <a:avLst/>
            <a:gdLst>
              <a:gd name="connsiteX0" fmla="*/ 12192000 w 12192000"/>
              <a:gd name="connsiteY0" fmla="*/ 0 h 4572149"/>
              <a:gd name="connsiteX1" fmla="*/ 12192000 w 12192000"/>
              <a:gd name="connsiteY1" fmla="*/ 4572149 h 4572149"/>
              <a:gd name="connsiteX2" fmla="*/ 0 w 12192000"/>
              <a:gd name="connsiteY2" fmla="*/ 4572149 h 4572149"/>
              <a:gd name="connsiteX3" fmla="*/ 0 w 12192000"/>
              <a:gd name="connsiteY3" fmla="*/ 3683806 h 4572149"/>
              <a:gd name="connsiteX4" fmla="*/ 67729 w 12192000"/>
              <a:gd name="connsiteY4" fmla="*/ 3688863 h 4572149"/>
              <a:gd name="connsiteX5" fmla="*/ 5989840 w 12192000"/>
              <a:gd name="connsiteY5" fmla="*/ 2964385 h 4572149"/>
              <a:gd name="connsiteX6" fmla="*/ 12017081 w 12192000"/>
              <a:gd name="connsiteY6" fmla="*/ 140679 h 4572149"/>
            </a:gdLst>
            <a:ahLst/>
            <a:cxnLst/>
            <a:rect l="l" t="t" r="r" b="b"/>
            <a:pathLst>
              <a:path w="12192000" h="4572149">
                <a:moveTo>
                  <a:pt x="12192000" y="0"/>
                </a:moveTo>
                <a:lnTo>
                  <a:pt x="12192000" y="4572149"/>
                </a:lnTo>
                <a:lnTo>
                  <a:pt x="0" y="4572149"/>
                </a:lnTo>
                <a:lnTo>
                  <a:pt x="0" y="3683806"/>
                </a:lnTo>
                <a:lnTo>
                  <a:pt x="67729" y="3688863"/>
                </a:lnTo>
                <a:cubicBezTo>
                  <a:pt x="1759038" y="3789533"/>
                  <a:pt x="3828495" y="3559797"/>
                  <a:pt x="5989840" y="2964385"/>
                </a:cubicBezTo>
                <a:cubicBezTo>
                  <a:pt x="8459947" y="2283913"/>
                  <a:pt x="10582381" y="1254664"/>
                  <a:pt x="12017081" y="140679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713220" y="3410999"/>
            <a:ext cx="4819642" cy="1576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榫卯结构的文化价值与传承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6928638" y="1829457"/>
            <a:ext cx="3087979" cy="1454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PART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9921580" y="530668"/>
            <a:ext cx="1597320" cy="198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66040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50125" y="542458"/>
            <a:ext cx="137161" cy="13716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23985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678329" y="630714"/>
            <a:ext cx="7953526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9527435" y="562529"/>
            <a:ext cx="163764" cy="84805"/>
          </a:xfrm>
          <a:prstGeom prst="rt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 rot="18900000">
            <a:off x="206954" y="1493563"/>
            <a:ext cx="5232916" cy="523291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5712320" y="2343552"/>
            <a:ext cx="477419" cy="477419"/>
          </a:xfrm>
          <a:prstGeom prst="ellipse">
            <a:avLst/>
          </a:pr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0" y="1657572"/>
            <a:ext cx="269041" cy="477420"/>
          </a:xfrm>
          <a:custGeom>
            <a:avLst/>
            <a:gdLst>
              <a:gd name="connsiteX0" fmla="*/ 30331 w 269041"/>
              <a:gd name="connsiteY0" fmla="*/ 0 h 477420"/>
              <a:gd name="connsiteX1" fmla="*/ 269041 w 269041"/>
              <a:gd name="connsiteY1" fmla="*/ 238710 h 477420"/>
              <a:gd name="connsiteX2" fmla="*/ 30331 w 269041"/>
              <a:gd name="connsiteY2" fmla="*/ 477420 h 477420"/>
              <a:gd name="connsiteX3" fmla="*/ 0 w 269041"/>
              <a:gd name="connsiteY3" fmla="*/ 474363 h 477420"/>
              <a:gd name="connsiteX4" fmla="*/ 0 w 269041"/>
              <a:gd name="connsiteY4" fmla="*/ 3058 h 477420"/>
            </a:gdLst>
            <a:ahLst/>
            <a:cxnLst/>
            <a:rect l="l" t="t" r="r" b="b"/>
            <a:pathLst>
              <a:path w="269041" h="477420">
                <a:moveTo>
                  <a:pt x="30331" y="0"/>
                </a:moveTo>
                <a:cubicBezTo>
                  <a:pt x="162167" y="0"/>
                  <a:pt x="269041" y="106874"/>
                  <a:pt x="269041" y="238710"/>
                </a:cubicBezTo>
                <a:cubicBezTo>
                  <a:pt x="269041" y="370546"/>
                  <a:pt x="162167" y="477420"/>
                  <a:pt x="30331" y="477420"/>
                </a:cubicBezTo>
                <a:lnTo>
                  <a:pt x="0" y="474363"/>
                </a:lnTo>
                <a:lnTo>
                  <a:pt x="0" y="305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7684200" y="6418713"/>
            <a:ext cx="52660" cy="5266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7786686" y="6436043"/>
            <a:ext cx="3096553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11048655" y="6311682"/>
            <a:ext cx="429605" cy="256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202X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 rot="18900000">
            <a:off x="1248327" y="2534936"/>
            <a:ext cx="3150170" cy="31501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921579" y="679619"/>
            <a:ext cx="1597321" cy="26039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05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996260" y="1703235"/>
            <a:ext cx="3246122" cy="4206240"/>
          </a:xfrm>
          <a:prstGeom prst="roundRect">
            <a:avLst>
              <a:gd name="adj" fmla="val 2679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419100" dist="381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4472939" y="1703235"/>
            <a:ext cx="3246122" cy="4206240"/>
          </a:xfrm>
          <a:prstGeom prst="roundRect">
            <a:avLst>
              <a:gd name="adj" fmla="val 2679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419100" dist="381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7949619" y="1703235"/>
            <a:ext cx="3246122" cy="4206240"/>
          </a:xfrm>
          <a:prstGeom prst="roundRect">
            <a:avLst>
              <a:gd name="adj" fmla="val 2679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419100" dist="381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1098373" y="2964525"/>
            <a:ext cx="3041897" cy="2823212"/>
          </a:xfrm>
          <a:prstGeom prst="roundRect">
            <a:avLst>
              <a:gd name="adj" fmla="val 3003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4575049" y="2964525"/>
            <a:ext cx="3041897" cy="2823212"/>
          </a:xfrm>
          <a:prstGeom prst="roundRect">
            <a:avLst>
              <a:gd name="adj" fmla="val 3003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8051725" y="2964525"/>
            <a:ext cx="3041897" cy="2823212"/>
          </a:xfrm>
          <a:prstGeom prst="roundRect">
            <a:avLst>
              <a:gd name="adj" fmla="val 3003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233606" y="1942694"/>
            <a:ext cx="2774265" cy="8662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榫卯结构的文化内涵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267431" y="3151026"/>
            <a:ext cx="2740440" cy="24811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just"/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榫卯结构不仅是木结构技术，更是中华文化的重要组成部分，蕴含了中国古代匠人的智慧和审美情趣。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4724452" y="1942694"/>
            <a:ext cx="2774266" cy="8662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榫卯结构的教育意义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4758278" y="3151026"/>
            <a:ext cx="2740440" cy="24811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just"/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在中小学开展传统文化课程，将榫卯融入校本课程，增进学生对传统文化的了解，激发兴趣，推动榫卯结构的继承和发展。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8185282" y="1942694"/>
            <a:ext cx="2773111" cy="8662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榫卯结构的国际传播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219109" y="3151026"/>
            <a:ext cx="2740440" cy="24811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just"/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榫卯结构作为中华文化的代表之一，走出国门，应用于国外的建筑，如苏黎世的东方式建筑，展示了中华文化的魅力和影响力。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榫卯结构的文化象征意义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469900" y="0"/>
            <a:ext cx="190500" cy="10287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196850" y="0"/>
            <a:ext cx="190500" cy="10287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66000">
              <a:schemeClr val="bg1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5000"/>
          </a:blip>
          <a:srcRect l="2413" t="2884" r="2413" b="16884"/>
          <a:stretch>
            <a:fillRect/>
          </a:stretch>
        </p:blipFill>
        <p:spPr>
          <a:xfrm>
            <a:off x="0" y="36001"/>
            <a:ext cx="12192000" cy="6821999"/>
          </a:xfrm>
          <a:custGeom>
            <a:avLst/>
            <a:gdLst/>
            <a:ahLst/>
            <a:cxnLst/>
            <a:rect l="l" t="t" r="r" b="b"/>
            <a:pathLst>
              <a:path w="12192000" h="6819900">
                <a:moveTo>
                  <a:pt x="0" y="0"/>
                </a:moveTo>
                <a:lnTo>
                  <a:pt x="12192000" y="0"/>
                </a:lnTo>
                <a:lnTo>
                  <a:pt x="12192000" y="6821999"/>
                </a:lnTo>
                <a:lnTo>
                  <a:pt x="0" y="6821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921580" y="530668"/>
            <a:ext cx="1597320" cy="198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6040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950125" y="542458"/>
            <a:ext cx="137161" cy="13716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123985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1678329" y="630714"/>
            <a:ext cx="7953526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527435" y="562529"/>
            <a:ext cx="163764" cy="84805"/>
          </a:xfrm>
          <a:prstGeom prst="rt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0" y="2969173"/>
            <a:ext cx="12192000" cy="3888827"/>
          </a:xfrm>
          <a:custGeom>
            <a:avLst/>
            <a:gdLst>
              <a:gd name="connsiteX0" fmla="*/ 12192000 w 12192000"/>
              <a:gd name="connsiteY0" fmla="*/ 0 h 4572149"/>
              <a:gd name="connsiteX1" fmla="*/ 12192000 w 12192000"/>
              <a:gd name="connsiteY1" fmla="*/ 4572149 h 4572149"/>
              <a:gd name="connsiteX2" fmla="*/ 0 w 12192000"/>
              <a:gd name="connsiteY2" fmla="*/ 4572149 h 4572149"/>
              <a:gd name="connsiteX3" fmla="*/ 0 w 12192000"/>
              <a:gd name="connsiteY3" fmla="*/ 3683806 h 4572149"/>
              <a:gd name="connsiteX4" fmla="*/ 67729 w 12192000"/>
              <a:gd name="connsiteY4" fmla="*/ 3688863 h 4572149"/>
              <a:gd name="connsiteX5" fmla="*/ 5989840 w 12192000"/>
              <a:gd name="connsiteY5" fmla="*/ 2964385 h 4572149"/>
              <a:gd name="connsiteX6" fmla="*/ 12017081 w 12192000"/>
              <a:gd name="connsiteY6" fmla="*/ 140679 h 4572149"/>
            </a:gdLst>
            <a:ahLst/>
            <a:cxnLst/>
            <a:rect l="l" t="t" r="r" b="b"/>
            <a:pathLst>
              <a:path w="12192000" h="4572149">
                <a:moveTo>
                  <a:pt x="12192000" y="0"/>
                </a:moveTo>
                <a:lnTo>
                  <a:pt x="12192000" y="4572149"/>
                </a:lnTo>
                <a:lnTo>
                  <a:pt x="0" y="4572149"/>
                </a:lnTo>
                <a:lnTo>
                  <a:pt x="0" y="3683806"/>
                </a:lnTo>
                <a:lnTo>
                  <a:pt x="67729" y="3688863"/>
                </a:lnTo>
                <a:cubicBezTo>
                  <a:pt x="1759038" y="3789533"/>
                  <a:pt x="3828495" y="3559797"/>
                  <a:pt x="5989840" y="2964385"/>
                </a:cubicBezTo>
                <a:cubicBezTo>
                  <a:pt x="8459947" y="2283913"/>
                  <a:pt x="10582381" y="1254664"/>
                  <a:pt x="12017081" y="140679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693690" y="5092102"/>
            <a:ext cx="1962037" cy="383050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  <a:effectLst>
            <a:outerShdw blurRad="444500" dist="203200" dir="2700000" algn="tl" rotWithShape="0">
              <a:schemeClr val="accent1">
                <a:lumMod val="75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2892000" y="5090845"/>
            <a:ext cx="2146487" cy="383050"/>
          </a:xfrm>
          <a:prstGeom prst="roundRect">
            <a:avLst/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  <a:effectLst>
            <a:outerShdw blurRad="444500" dist="203200" dir="2700000" algn="tl" rotWithShape="0">
              <a:schemeClr val="accent1">
                <a:lumMod val="75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3316812" y="5150601"/>
            <a:ext cx="1401025" cy="2487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时间：20XX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22087" y="5142517"/>
            <a:ext cx="232037" cy="25135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3068470" y="5215077"/>
            <a:ext cx="68914" cy="127879"/>
          </a:xfrm>
          <a:custGeom>
            <a:avLst/>
            <a:gdLst>
              <a:gd name="connsiteX0" fmla="*/ 357919 w 417450"/>
              <a:gd name="connsiteY0" fmla="*/ 0 h 774638"/>
              <a:gd name="connsiteX1" fmla="*/ 417450 w 417450"/>
              <a:gd name="connsiteY1" fmla="*/ 59532 h 774638"/>
              <a:gd name="connsiteX2" fmla="*/ 417450 w 417450"/>
              <a:gd name="connsiteY2" fmla="*/ 416719 h 774638"/>
              <a:gd name="connsiteX3" fmla="*/ 400008 w 417450"/>
              <a:gd name="connsiteY3" fmla="*/ 458808 h 774638"/>
              <a:gd name="connsiteX4" fmla="*/ 102351 w 417450"/>
              <a:gd name="connsiteY4" fmla="*/ 756464 h 774638"/>
              <a:gd name="connsiteX5" fmla="*/ 18174 w 417450"/>
              <a:gd name="connsiteY5" fmla="*/ 757926 h 774638"/>
              <a:gd name="connsiteX6" fmla="*/ 16712 w 417450"/>
              <a:gd name="connsiteY6" fmla="*/ 673749 h 774638"/>
              <a:gd name="connsiteX7" fmla="*/ 18174 w 417450"/>
              <a:gd name="connsiteY7" fmla="*/ 672287 h 774638"/>
              <a:gd name="connsiteX8" fmla="*/ 298388 w 417450"/>
              <a:gd name="connsiteY8" fmla="*/ 392053 h 774638"/>
              <a:gd name="connsiteX9" fmla="*/ 298388 w 417450"/>
              <a:gd name="connsiteY9" fmla="*/ 59532 h 774638"/>
              <a:gd name="connsiteX10" fmla="*/ 357919 w 417450"/>
              <a:gd name="connsiteY10" fmla="*/ 0 h 774638"/>
            </a:gdLst>
            <a:ahLst/>
            <a:cxnLst/>
            <a:rect l="l" t="t" r="r" b="b"/>
            <a:pathLst>
              <a:path w="417450" h="774638">
                <a:moveTo>
                  <a:pt x="357919" y="0"/>
                </a:moveTo>
                <a:cubicBezTo>
                  <a:pt x="390797" y="0"/>
                  <a:pt x="417450" y="26654"/>
                  <a:pt x="417450" y="59532"/>
                </a:cubicBezTo>
                <a:lnTo>
                  <a:pt x="417450" y="416719"/>
                </a:lnTo>
                <a:cubicBezTo>
                  <a:pt x="417447" y="432506"/>
                  <a:pt x="411173" y="447646"/>
                  <a:pt x="400008" y="458808"/>
                </a:cubicBezTo>
                <a:lnTo>
                  <a:pt x="102351" y="756464"/>
                </a:lnTo>
                <a:cubicBezTo>
                  <a:pt x="79510" y="780113"/>
                  <a:pt x="41823" y="780768"/>
                  <a:pt x="18174" y="757926"/>
                </a:cubicBezTo>
                <a:cubicBezTo>
                  <a:pt x="-5475" y="735087"/>
                  <a:pt x="-6129" y="697400"/>
                  <a:pt x="16712" y="673749"/>
                </a:cubicBezTo>
                <a:cubicBezTo>
                  <a:pt x="17190" y="673254"/>
                  <a:pt x="17678" y="672767"/>
                  <a:pt x="18174" y="672287"/>
                </a:cubicBezTo>
                <a:lnTo>
                  <a:pt x="298388" y="392053"/>
                </a:lnTo>
                <a:lnTo>
                  <a:pt x="298388" y="59532"/>
                </a:lnTo>
                <a:cubicBezTo>
                  <a:pt x="298388" y="26654"/>
                  <a:pt x="325041" y="0"/>
                  <a:pt x="357919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2996521" y="5152835"/>
            <a:ext cx="262070" cy="262070"/>
          </a:xfrm>
          <a:custGeom>
            <a:avLst/>
            <a:gdLst>
              <a:gd name="connsiteX0" fmla="*/ 793750 w 1587501"/>
              <a:gd name="connsiteY0" fmla="*/ 0 h 1587501"/>
              <a:gd name="connsiteX1" fmla="*/ 1587501 w 1587501"/>
              <a:gd name="connsiteY1" fmla="*/ 793750 h 1587501"/>
              <a:gd name="connsiteX2" fmla="*/ 1474788 w 1587501"/>
              <a:gd name="connsiteY2" fmla="*/ 1201679 h 1587501"/>
              <a:gd name="connsiteX3" fmla="*/ 1393101 w 1587501"/>
              <a:gd name="connsiteY3" fmla="*/ 1222087 h 1587501"/>
              <a:gd name="connsiteX4" fmla="*/ 1372692 w 1587501"/>
              <a:gd name="connsiteY4" fmla="*/ 1140401 h 1587501"/>
              <a:gd name="connsiteX5" fmla="*/ 1468438 w 1587501"/>
              <a:gd name="connsiteY5" fmla="*/ 793750 h 1587501"/>
              <a:gd name="connsiteX6" fmla="*/ 793750 w 1587501"/>
              <a:gd name="connsiteY6" fmla="*/ 119062 h 1587501"/>
              <a:gd name="connsiteX7" fmla="*/ 119062 w 1587501"/>
              <a:gd name="connsiteY7" fmla="*/ 793750 h 1587501"/>
              <a:gd name="connsiteX8" fmla="*/ 793750 w 1587501"/>
              <a:gd name="connsiteY8" fmla="*/ 1468438 h 1587501"/>
              <a:gd name="connsiteX9" fmla="*/ 1140362 w 1587501"/>
              <a:gd name="connsiteY9" fmla="*/ 1372731 h 1587501"/>
              <a:gd name="connsiteX10" fmla="*/ 1222038 w 1587501"/>
              <a:gd name="connsiteY10" fmla="*/ 1393150 h 1587501"/>
              <a:gd name="connsiteX11" fmla="*/ 1201619 w 1587501"/>
              <a:gd name="connsiteY11" fmla="*/ 1474827 h 1587501"/>
              <a:gd name="connsiteX12" fmla="*/ 793750 w 1587501"/>
              <a:gd name="connsiteY12" fmla="*/ 1587501 h 1587501"/>
              <a:gd name="connsiteX13" fmla="*/ 0 w 1587501"/>
              <a:gd name="connsiteY13" fmla="*/ 793750 h 1587501"/>
              <a:gd name="connsiteX14" fmla="*/ 793750 w 1587501"/>
              <a:gd name="connsiteY14" fmla="*/ 0 h 1587501"/>
            </a:gdLst>
            <a:ahLst/>
            <a:cxnLst/>
            <a:rect l="l" t="t" r="r" b="b"/>
            <a:pathLst>
              <a:path w="1587501" h="1587501">
                <a:moveTo>
                  <a:pt x="793750" y="0"/>
                </a:moveTo>
                <a:cubicBezTo>
                  <a:pt x="1232118" y="0"/>
                  <a:pt x="1587501" y="355382"/>
                  <a:pt x="1587501" y="793750"/>
                </a:cubicBezTo>
                <a:cubicBezTo>
                  <a:pt x="1587501" y="939403"/>
                  <a:pt x="1548151" y="1079441"/>
                  <a:pt x="1474788" y="1201679"/>
                </a:cubicBezTo>
                <a:cubicBezTo>
                  <a:pt x="1457866" y="1229871"/>
                  <a:pt x="1421293" y="1239009"/>
                  <a:pt x="1393101" y="1222087"/>
                </a:cubicBezTo>
                <a:cubicBezTo>
                  <a:pt x="1364908" y="1205167"/>
                  <a:pt x="1355770" y="1168594"/>
                  <a:pt x="1372692" y="1140401"/>
                </a:cubicBezTo>
                <a:cubicBezTo>
                  <a:pt x="1435545" y="1035711"/>
                  <a:pt x="1468649" y="915858"/>
                  <a:pt x="1468438" y="793750"/>
                </a:cubicBezTo>
                <a:cubicBezTo>
                  <a:pt x="1468438" y="421124"/>
                  <a:pt x="1166377" y="119062"/>
                  <a:pt x="793750" y="119062"/>
                </a:cubicBezTo>
                <a:cubicBezTo>
                  <a:pt x="421124" y="119062"/>
                  <a:pt x="119062" y="421124"/>
                  <a:pt x="119062" y="793750"/>
                </a:cubicBezTo>
                <a:cubicBezTo>
                  <a:pt x="119062" y="1166377"/>
                  <a:pt x="421124" y="1468438"/>
                  <a:pt x="793750" y="1468438"/>
                </a:cubicBezTo>
                <a:cubicBezTo>
                  <a:pt x="915841" y="1468654"/>
                  <a:pt x="1035679" y="1435564"/>
                  <a:pt x="1140362" y="1372731"/>
                </a:cubicBezTo>
                <a:cubicBezTo>
                  <a:pt x="1168553" y="1355816"/>
                  <a:pt x="1205122" y="1364958"/>
                  <a:pt x="1222038" y="1393150"/>
                </a:cubicBezTo>
                <a:cubicBezTo>
                  <a:pt x="1238955" y="1421343"/>
                  <a:pt x="1229811" y="1457912"/>
                  <a:pt x="1201619" y="1474827"/>
                </a:cubicBezTo>
                <a:cubicBezTo>
                  <a:pt x="1078432" y="1548763"/>
                  <a:pt x="937421" y="1587718"/>
                  <a:pt x="793750" y="1587501"/>
                </a:cubicBezTo>
                <a:cubicBezTo>
                  <a:pt x="355382" y="1587501"/>
                  <a:pt x="0" y="1232118"/>
                  <a:pt x="0" y="793750"/>
                </a:cubicBezTo>
                <a:cubicBezTo>
                  <a:pt x="0" y="355382"/>
                  <a:pt x="355382" y="0"/>
                  <a:pt x="793750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660400" y="2375902"/>
            <a:ext cx="5028568" cy="1734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4000">
                <a:ln w="79375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谢谢大家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90187" y="6493178"/>
            <a:ext cx="52660" cy="5266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792673" y="6510508"/>
            <a:ext cx="3096553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4054642" y="6386147"/>
            <a:ext cx="429605" cy="256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202X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1" name="标题 1"/>
          <p:cNvSpPr txBox="1"/>
          <p:nvPr/>
        </p:nvSpPr>
        <p:spPr>
          <a:xfrm rot="5400000">
            <a:off x="10147153" y="4798320"/>
            <a:ext cx="2775545" cy="4001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dist"/>
            <a:r>
              <a:rPr kumimoji="1" lang="en-US" altLang="zh-CN" sz="2000">
                <a:ln w="12700">
                  <a:noFill/>
                </a:ln>
                <a:solidFill>
                  <a:srgbClr val="0083FF">
                    <a:alpha val="17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PowerPoint Design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5327886" y="5282370"/>
            <a:ext cx="477419" cy="477419"/>
          </a:xfrm>
          <a:prstGeom prst="ellipse">
            <a:avLst/>
          </a:pr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3" name="标题 1"/>
          <p:cNvSpPr txBox="1"/>
          <p:nvPr/>
        </p:nvSpPr>
        <p:spPr>
          <a:xfrm rot="18900000">
            <a:off x="6231628" y="1493563"/>
            <a:ext cx="5232916" cy="523291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0" y="1657572"/>
            <a:ext cx="269041" cy="477420"/>
          </a:xfrm>
          <a:custGeom>
            <a:avLst/>
            <a:gdLst>
              <a:gd name="connsiteX0" fmla="*/ 30331 w 269041"/>
              <a:gd name="connsiteY0" fmla="*/ 0 h 477420"/>
              <a:gd name="connsiteX1" fmla="*/ 269041 w 269041"/>
              <a:gd name="connsiteY1" fmla="*/ 238710 h 477420"/>
              <a:gd name="connsiteX2" fmla="*/ 30331 w 269041"/>
              <a:gd name="connsiteY2" fmla="*/ 477420 h 477420"/>
              <a:gd name="connsiteX3" fmla="*/ 0 w 269041"/>
              <a:gd name="connsiteY3" fmla="*/ 474363 h 477420"/>
              <a:gd name="connsiteX4" fmla="*/ 0 w 269041"/>
              <a:gd name="connsiteY4" fmla="*/ 3058 h 477420"/>
            </a:gdLst>
            <a:ahLst/>
            <a:cxnLst/>
            <a:rect l="l" t="t" r="r" b="b"/>
            <a:pathLst>
              <a:path w="269041" h="477420">
                <a:moveTo>
                  <a:pt x="30331" y="0"/>
                </a:moveTo>
                <a:cubicBezTo>
                  <a:pt x="162167" y="0"/>
                  <a:pt x="269041" y="106874"/>
                  <a:pt x="269041" y="238710"/>
                </a:cubicBezTo>
                <a:cubicBezTo>
                  <a:pt x="269041" y="370546"/>
                  <a:pt x="162167" y="477420"/>
                  <a:pt x="30331" y="477420"/>
                </a:cubicBezTo>
                <a:lnTo>
                  <a:pt x="0" y="474363"/>
                </a:lnTo>
                <a:lnTo>
                  <a:pt x="0" y="305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5" name="标题 1"/>
          <p:cNvSpPr txBox="1"/>
          <p:nvPr/>
        </p:nvSpPr>
        <p:spPr>
          <a:xfrm rot="18900000">
            <a:off x="7150487" y="2412422"/>
            <a:ext cx="3395198" cy="339519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1210847" y="5183879"/>
            <a:ext cx="1237326" cy="2154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主讲人：AiPPT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6350" y="-12700"/>
            <a:ext cx="121793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1" y="0"/>
            <a:ext cx="5136363" cy="6858000"/>
          </a:xfrm>
          <a:custGeom>
            <a:avLst/>
            <a:gdLst>
              <a:gd name="connsiteX0" fmla="*/ 0 w 5136363"/>
              <a:gd name="connsiteY0" fmla="*/ 0 h 6858000"/>
              <a:gd name="connsiteX1" fmla="*/ 3327196 w 5136363"/>
              <a:gd name="connsiteY1" fmla="*/ 0 h 6858000"/>
              <a:gd name="connsiteX2" fmla="*/ 3506448 w 5136363"/>
              <a:gd name="connsiteY2" fmla="*/ 138730 h 6858000"/>
              <a:gd name="connsiteX3" fmla="*/ 5136363 w 5136363"/>
              <a:gd name="connsiteY3" fmla="*/ 3429000 h 6858000"/>
              <a:gd name="connsiteX4" fmla="*/ 3506448 w 5136363"/>
              <a:gd name="connsiteY4" fmla="*/ 6719270 h 6858000"/>
              <a:gd name="connsiteX5" fmla="*/ 3327197 w 5136363"/>
              <a:gd name="connsiteY5" fmla="*/ 6858000 h 6858000"/>
              <a:gd name="connsiteX6" fmla="*/ 0 w 5136363"/>
              <a:gd name="connsiteY6" fmla="*/ 6858000 h 6858000"/>
              <a:gd name="connsiteX7" fmla="*/ 0 w 5136363"/>
              <a:gd name="connsiteY7" fmla="*/ 0 h 6858000"/>
            </a:gdLst>
            <a:ahLst/>
            <a:cxnLst/>
            <a:rect l="l" t="t" r="r" b="b"/>
            <a:pathLst>
              <a:path w="5136363" h="6858000">
                <a:moveTo>
                  <a:pt x="0" y="0"/>
                </a:moveTo>
                <a:lnTo>
                  <a:pt x="3327196" y="0"/>
                </a:lnTo>
                <a:lnTo>
                  <a:pt x="3506448" y="138730"/>
                </a:lnTo>
                <a:cubicBezTo>
                  <a:pt x="4507739" y="951845"/>
                  <a:pt x="5136363" y="2124831"/>
                  <a:pt x="5136363" y="3429000"/>
                </a:cubicBezTo>
                <a:cubicBezTo>
                  <a:pt x="5136363" y="4733169"/>
                  <a:pt x="4507739" y="5906156"/>
                  <a:pt x="3506448" y="6719270"/>
                </a:cubicBezTo>
                <a:lnTo>
                  <a:pt x="3327197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0" y="0"/>
            <a:ext cx="5044708" cy="6858000"/>
          </a:xfrm>
          <a:custGeom>
            <a:avLst/>
            <a:gdLst>
              <a:gd name="connsiteX0" fmla="*/ 0 w 5044708"/>
              <a:gd name="connsiteY0" fmla="*/ 0 h 6858000"/>
              <a:gd name="connsiteX1" fmla="*/ 3235541 w 5044708"/>
              <a:gd name="connsiteY1" fmla="*/ 0 h 6858000"/>
              <a:gd name="connsiteX2" fmla="*/ 3414793 w 5044708"/>
              <a:gd name="connsiteY2" fmla="*/ 138730 h 6858000"/>
              <a:gd name="connsiteX3" fmla="*/ 5044708 w 5044708"/>
              <a:gd name="connsiteY3" fmla="*/ 3429000 h 6858000"/>
              <a:gd name="connsiteX4" fmla="*/ 3414793 w 5044708"/>
              <a:gd name="connsiteY4" fmla="*/ 6719270 h 6858000"/>
              <a:gd name="connsiteX5" fmla="*/ 3235542 w 5044708"/>
              <a:gd name="connsiteY5" fmla="*/ 6858000 h 6858000"/>
              <a:gd name="connsiteX6" fmla="*/ 0 w 5044708"/>
              <a:gd name="connsiteY6" fmla="*/ 6858000 h 6858000"/>
              <a:gd name="connsiteX7" fmla="*/ 0 w 5044708"/>
              <a:gd name="connsiteY7" fmla="*/ 0 h 6858000"/>
            </a:gdLst>
            <a:ahLst/>
            <a:cxnLst/>
            <a:rect l="l" t="t" r="r" b="b"/>
            <a:pathLst>
              <a:path w="5044708" h="6858000">
                <a:moveTo>
                  <a:pt x="0" y="0"/>
                </a:moveTo>
                <a:lnTo>
                  <a:pt x="3235541" y="0"/>
                </a:lnTo>
                <a:lnTo>
                  <a:pt x="3414793" y="138730"/>
                </a:lnTo>
                <a:cubicBezTo>
                  <a:pt x="4416084" y="951845"/>
                  <a:pt x="5044708" y="2124831"/>
                  <a:pt x="5044708" y="3429000"/>
                </a:cubicBezTo>
                <a:cubicBezTo>
                  <a:pt x="5044708" y="4733169"/>
                  <a:pt x="4416084" y="5906156"/>
                  <a:pt x="3414793" y="6719270"/>
                </a:cubicBezTo>
                <a:lnTo>
                  <a:pt x="3235542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3751086" y="0"/>
            <a:ext cx="1638491" cy="6858000"/>
          </a:xfrm>
          <a:custGeom>
            <a:avLst/>
            <a:gdLst>
              <a:gd name="connsiteX0" fmla="*/ 0 w 5794376"/>
              <a:gd name="connsiteY0" fmla="*/ 0 h 6858000"/>
              <a:gd name="connsiteX1" fmla="*/ 4214742 w 5794376"/>
              <a:gd name="connsiteY1" fmla="*/ 0 h 6858000"/>
              <a:gd name="connsiteX2" fmla="*/ 4315210 w 5794376"/>
              <a:gd name="connsiteY2" fmla="*/ 87026 h 6858000"/>
              <a:gd name="connsiteX3" fmla="*/ 5794376 w 5794376"/>
              <a:gd name="connsiteY3" fmla="*/ 3429000 h 6858000"/>
              <a:gd name="connsiteX4" fmla="*/ 4315210 w 5794376"/>
              <a:gd name="connsiteY4" fmla="*/ 6770974 h 6858000"/>
              <a:gd name="connsiteX5" fmla="*/ 4214742 w 5794376"/>
              <a:gd name="connsiteY5" fmla="*/ 6858000 h 6858000"/>
              <a:gd name="connsiteX6" fmla="*/ 0 w 5794376"/>
              <a:gd name="connsiteY6" fmla="*/ 6858000 h 6858000"/>
              <a:gd name="connsiteX0-1" fmla="*/ 0 w 5794376"/>
              <a:gd name="connsiteY0-2" fmla="*/ 0 h 6858000"/>
              <a:gd name="connsiteX1-3" fmla="*/ 4214742 w 5794376"/>
              <a:gd name="connsiteY1-4" fmla="*/ 0 h 6858000"/>
              <a:gd name="connsiteX2-5" fmla="*/ 4315210 w 5794376"/>
              <a:gd name="connsiteY2-6" fmla="*/ 87026 h 6858000"/>
              <a:gd name="connsiteX3-7" fmla="*/ 5794376 w 5794376"/>
              <a:gd name="connsiteY3-8" fmla="*/ 3429000 h 6858000"/>
              <a:gd name="connsiteX4-9" fmla="*/ 4315210 w 5794376"/>
              <a:gd name="connsiteY4-10" fmla="*/ 6770974 h 6858000"/>
              <a:gd name="connsiteX5-11" fmla="*/ 4214742 w 5794376"/>
              <a:gd name="connsiteY5-12" fmla="*/ 6858000 h 6858000"/>
              <a:gd name="connsiteX6-13" fmla="*/ 0 w 5794376"/>
              <a:gd name="connsiteY6-14" fmla="*/ 6858000 h 6858000"/>
              <a:gd name="connsiteX7" fmla="*/ 88155 w 5794376"/>
              <a:gd name="connsiteY7" fmla="*/ 91440 h 6858000"/>
              <a:gd name="connsiteX0-15" fmla="*/ 0 w 5794376"/>
              <a:gd name="connsiteY0-16" fmla="*/ 0 h 6858000"/>
              <a:gd name="connsiteX1-17" fmla="*/ 4214742 w 5794376"/>
              <a:gd name="connsiteY1-18" fmla="*/ 0 h 6858000"/>
              <a:gd name="connsiteX2-19" fmla="*/ 4315210 w 5794376"/>
              <a:gd name="connsiteY2-20" fmla="*/ 87026 h 6858000"/>
              <a:gd name="connsiteX3-21" fmla="*/ 5794376 w 5794376"/>
              <a:gd name="connsiteY3-22" fmla="*/ 3429000 h 6858000"/>
              <a:gd name="connsiteX4-23" fmla="*/ 4315210 w 5794376"/>
              <a:gd name="connsiteY4-24" fmla="*/ 6770974 h 6858000"/>
              <a:gd name="connsiteX5-25" fmla="*/ 4214742 w 5794376"/>
              <a:gd name="connsiteY5-26" fmla="*/ 6858000 h 6858000"/>
              <a:gd name="connsiteX6-27" fmla="*/ 0 w 5794376"/>
              <a:gd name="connsiteY6-28" fmla="*/ 6858000 h 6858000"/>
              <a:gd name="connsiteX0-29" fmla="*/ 4214742 w 5794376"/>
              <a:gd name="connsiteY0-30" fmla="*/ 0 h 6858000"/>
              <a:gd name="connsiteX1-31" fmla="*/ 4315210 w 5794376"/>
              <a:gd name="connsiteY1-32" fmla="*/ 87026 h 6858000"/>
              <a:gd name="connsiteX2-33" fmla="*/ 5794376 w 5794376"/>
              <a:gd name="connsiteY2-34" fmla="*/ 3429000 h 6858000"/>
              <a:gd name="connsiteX3-35" fmla="*/ 4315210 w 5794376"/>
              <a:gd name="connsiteY3-36" fmla="*/ 6770974 h 6858000"/>
              <a:gd name="connsiteX4-37" fmla="*/ 4214742 w 5794376"/>
              <a:gd name="connsiteY4-38" fmla="*/ 6858000 h 6858000"/>
              <a:gd name="connsiteX5-39" fmla="*/ 0 w 5794376"/>
              <a:gd name="connsiteY5-40" fmla="*/ 6858000 h 6858000"/>
              <a:gd name="connsiteX0-41" fmla="*/ 0 w 1579634"/>
              <a:gd name="connsiteY0-42" fmla="*/ 0 h 6858000"/>
              <a:gd name="connsiteX1-43" fmla="*/ 100468 w 1579634"/>
              <a:gd name="connsiteY1-44" fmla="*/ 87026 h 6858000"/>
              <a:gd name="connsiteX2-45" fmla="*/ 1579634 w 1579634"/>
              <a:gd name="connsiteY2-46" fmla="*/ 3429000 h 6858000"/>
              <a:gd name="connsiteX3-47" fmla="*/ 100468 w 1579634"/>
              <a:gd name="connsiteY3-48" fmla="*/ 6770974 h 6858000"/>
              <a:gd name="connsiteX4-49" fmla="*/ 0 w 1579634"/>
              <a:gd name="connsiteY4-50" fmla="*/ 6858000 h 6858000"/>
            </a:gdLst>
            <a:ahLst/>
            <a:cxnLst/>
            <a:rect l="l" t="t" r="r" b="b"/>
            <a:pathLst>
              <a:path w="1579634" h="6858000">
                <a:moveTo>
                  <a:pt x="0" y="0"/>
                </a:moveTo>
                <a:lnTo>
                  <a:pt x="100468" y="87026"/>
                </a:lnTo>
                <a:cubicBezTo>
                  <a:pt x="1009150" y="912918"/>
                  <a:pt x="1579634" y="2104337"/>
                  <a:pt x="1579634" y="3429000"/>
                </a:cubicBezTo>
                <a:cubicBezTo>
                  <a:pt x="1579634" y="4753663"/>
                  <a:pt x="1009150" y="5945082"/>
                  <a:pt x="100468" y="6770974"/>
                </a:cubicBezTo>
                <a:lnTo>
                  <a:pt x="0" y="6858000"/>
                </a:lnTo>
              </a:path>
            </a:pathLst>
          </a:custGeom>
          <a:noFill/>
          <a:ln w="28575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4707516" y="1157292"/>
            <a:ext cx="224795" cy="224795"/>
          </a:xfrm>
          <a:prstGeom prst="ellipse">
            <a:avLst/>
          </a:prstGeom>
          <a:solidFill>
            <a:schemeClr val="bg1"/>
          </a:solidFill>
          <a:ln w="28575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5196735" y="2445772"/>
            <a:ext cx="224795" cy="224795"/>
          </a:xfrm>
          <a:prstGeom prst="ellipse">
            <a:avLst/>
          </a:prstGeom>
          <a:solidFill>
            <a:schemeClr val="bg1"/>
          </a:solidFill>
          <a:ln w="28575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5260961" y="3664032"/>
            <a:ext cx="224795" cy="224795"/>
          </a:xfrm>
          <a:prstGeom prst="ellipse">
            <a:avLst/>
          </a:prstGeom>
          <a:solidFill>
            <a:schemeClr val="bg1"/>
          </a:solidFill>
          <a:ln w="28575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5059085" y="4756070"/>
            <a:ext cx="224795" cy="224795"/>
          </a:xfrm>
          <a:prstGeom prst="ellipse">
            <a:avLst/>
          </a:prstGeom>
          <a:solidFill>
            <a:schemeClr val="bg1"/>
          </a:solidFill>
          <a:ln w="28575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5490195" y="995886"/>
            <a:ext cx="547606" cy="54760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5783373" y="2284366"/>
            <a:ext cx="547606" cy="54760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5808567" y="3502626"/>
            <a:ext cx="547606" cy="54760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5646448" y="4594664"/>
            <a:ext cx="547606" cy="54760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5780945" y="2288169"/>
            <a:ext cx="547606" cy="540000"/>
          </a:xfrm>
          <a:prstGeom prst="ellipse">
            <a:avLst/>
          </a:prstGeom>
          <a:noFill/>
          <a:ln w="25400"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02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6616145" y="1995155"/>
            <a:ext cx="4171519" cy="11260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0062B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榫卯结构的类型与应用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5487767" y="999689"/>
            <a:ext cx="547606" cy="540000"/>
          </a:xfrm>
          <a:prstGeom prst="ellipse">
            <a:avLst/>
          </a:prstGeom>
          <a:noFill/>
          <a:ln w="25400"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01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6248569" y="706675"/>
            <a:ext cx="4171519" cy="11260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0062B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榫卯结构的历史沿革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5644020" y="4598467"/>
            <a:ext cx="547606" cy="540000"/>
          </a:xfrm>
          <a:prstGeom prst="ellipse">
            <a:avLst/>
          </a:prstGeom>
          <a:noFill/>
          <a:ln w="25400"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04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6491823" y="4305453"/>
            <a:ext cx="3892070" cy="11260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0062B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榫卯结构的现代应用与挑战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5806139" y="3506429"/>
            <a:ext cx="547606" cy="540000"/>
          </a:xfrm>
          <a:prstGeom prst="ellipse">
            <a:avLst/>
          </a:prstGeom>
          <a:noFill/>
          <a:ln w="25400"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03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6599843" y="3213415"/>
            <a:ext cx="4171519" cy="11260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0062B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榫卯结构的力学性能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10482605" y="6075776"/>
            <a:ext cx="443813" cy="443813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10976443" y="5860415"/>
            <a:ext cx="1215557" cy="997585"/>
          </a:xfrm>
          <a:custGeom>
            <a:avLst/>
            <a:gdLst>
              <a:gd name="connsiteX0" fmla="*/ 834557 w 1215557"/>
              <a:gd name="connsiteY0" fmla="*/ 0 h 997585"/>
              <a:gd name="connsiteX1" fmla="*/ 1159404 w 1215557"/>
              <a:gd name="connsiteY1" fmla="*/ 65584 h 997585"/>
              <a:gd name="connsiteX2" fmla="*/ 1215557 w 1215557"/>
              <a:gd name="connsiteY2" fmla="*/ 96063 h 997585"/>
              <a:gd name="connsiteX3" fmla="*/ 1215557 w 1215557"/>
              <a:gd name="connsiteY3" fmla="*/ 997585 h 997585"/>
              <a:gd name="connsiteX4" fmla="*/ 16435 w 1215557"/>
              <a:gd name="connsiteY4" fmla="*/ 997585 h 997585"/>
              <a:gd name="connsiteX5" fmla="*/ 0 w 1215557"/>
              <a:gd name="connsiteY5" fmla="*/ 834557 h 997585"/>
              <a:gd name="connsiteX6" fmla="*/ 834557 w 1215557"/>
              <a:gd name="connsiteY6" fmla="*/ 0 h 997585"/>
            </a:gdLst>
            <a:ahLst/>
            <a:cxnLst/>
            <a:rect l="l" t="t" r="r" b="b"/>
            <a:pathLst>
              <a:path w="1215557" h="997585">
                <a:moveTo>
                  <a:pt x="834557" y="0"/>
                </a:moveTo>
                <a:cubicBezTo>
                  <a:pt x="949785" y="0"/>
                  <a:pt x="1059559" y="23353"/>
                  <a:pt x="1159404" y="65584"/>
                </a:cubicBezTo>
                <a:lnTo>
                  <a:pt x="1215557" y="96063"/>
                </a:lnTo>
                <a:lnTo>
                  <a:pt x="1215557" y="997585"/>
                </a:lnTo>
                <a:lnTo>
                  <a:pt x="16435" y="997585"/>
                </a:lnTo>
                <a:lnTo>
                  <a:pt x="0" y="834557"/>
                </a:lnTo>
                <a:cubicBezTo>
                  <a:pt x="0" y="373644"/>
                  <a:pt x="373644" y="0"/>
                  <a:pt x="834557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2">
            <a:alphaModFix/>
          </a:blip>
          <a:srcRect t="60523"/>
          <a:stretch>
            <a:fillRect/>
          </a:stretch>
        </p:blipFill>
        <p:spPr>
          <a:xfrm rot="5400000">
            <a:off x="11108737" y="3030936"/>
            <a:ext cx="1656575" cy="341842"/>
          </a:xfrm>
          <a:custGeom>
            <a:avLst/>
            <a:gdLst/>
            <a:ahLst/>
            <a:cxnLst/>
            <a:rect l="l" t="t" r="r" b="b"/>
            <a:pathLst>
              <a:path w="1651000" h="342900">
                <a:moveTo>
                  <a:pt x="0" y="341842"/>
                </a:moveTo>
                <a:lnTo>
                  <a:pt x="0" y="0"/>
                </a:lnTo>
                <a:lnTo>
                  <a:pt x="1656575" y="0"/>
                </a:lnTo>
                <a:lnTo>
                  <a:pt x="1656575" y="341842"/>
                </a:lnTo>
                <a:lnTo>
                  <a:pt x="0" y="34184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6" name="标题 1"/>
          <p:cNvSpPr txBox="1"/>
          <p:nvPr/>
        </p:nvSpPr>
        <p:spPr>
          <a:xfrm>
            <a:off x="1205501" y="2487973"/>
            <a:ext cx="2462213" cy="14773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9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目录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1135802" y="3935853"/>
            <a:ext cx="2699839" cy="4308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dist"/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CONTENTS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5315900" y="5590129"/>
            <a:ext cx="547606" cy="54760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 w="254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5313472" y="5593932"/>
            <a:ext cx="547606" cy="540000"/>
          </a:xfrm>
          <a:prstGeom prst="ellipse">
            <a:avLst/>
          </a:prstGeom>
          <a:noFill/>
          <a:ln w="25400"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R"/>
                <a:sym typeface="Times New Roman" panose="02020603050405020304" pitchFamily="18" charset="0"/>
              </a:rPr>
              <a:t>05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30" name="标题 1"/>
          <p:cNvSpPr txBox="1"/>
          <p:nvPr/>
        </p:nvSpPr>
        <p:spPr>
          <a:xfrm>
            <a:off x="6330979" y="5300918"/>
            <a:ext cx="3892070" cy="112602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400">
                <a:ln w="12700">
                  <a:noFill/>
                </a:ln>
                <a:solidFill>
                  <a:srgbClr val="0062B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榫卯结构的文化价值与传承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31" name="标题 1"/>
          <p:cNvSpPr txBox="1"/>
          <p:nvPr/>
        </p:nvSpPr>
        <p:spPr>
          <a:xfrm>
            <a:off x="4608209" y="5751535"/>
            <a:ext cx="224795" cy="224795"/>
          </a:xfrm>
          <a:prstGeom prst="ellipse">
            <a:avLst/>
          </a:prstGeom>
          <a:solidFill>
            <a:schemeClr val="bg1"/>
          </a:solidFill>
          <a:ln w="28575" cap="flat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66000">
              <a:schemeClr val="bg1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5000"/>
          </a:blip>
          <a:srcRect l="2413" t="2884" r="2413" b="16884"/>
          <a:stretch>
            <a:fillRect/>
          </a:stretch>
        </p:blipFill>
        <p:spPr>
          <a:xfrm>
            <a:off x="0" y="0"/>
            <a:ext cx="12192000" cy="6821999"/>
          </a:xfrm>
          <a:custGeom>
            <a:avLst/>
            <a:gdLst/>
            <a:ahLst/>
            <a:cxnLst/>
            <a:rect l="l" t="t" r="r" b="b"/>
            <a:pathLst>
              <a:path w="12192000" h="6819900">
                <a:moveTo>
                  <a:pt x="0" y="0"/>
                </a:moveTo>
                <a:lnTo>
                  <a:pt x="12192000" y="0"/>
                </a:lnTo>
                <a:lnTo>
                  <a:pt x="12192000" y="6821999"/>
                </a:lnTo>
                <a:lnTo>
                  <a:pt x="0" y="6821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0" y="3348651"/>
            <a:ext cx="12192000" cy="3509350"/>
          </a:xfrm>
          <a:custGeom>
            <a:avLst/>
            <a:gdLst>
              <a:gd name="connsiteX0" fmla="*/ 12192000 w 12192000"/>
              <a:gd name="connsiteY0" fmla="*/ 0 h 4572149"/>
              <a:gd name="connsiteX1" fmla="*/ 12192000 w 12192000"/>
              <a:gd name="connsiteY1" fmla="*/ 4572149 h 4572149"/>
              <a:gd name="connsiteX2" fmla="*/ 0 w 12192000"/>
              <a:gd name="connsiteY2" fmla="*/ 4572149 h 4572149"/>
              <a:gd name="connsiteX3" fmla="*/ 0 w 12192000"/>
              <a:gd name="connsiteY3" fmla="*/ 3683806 h 4572149"/>
              <a:gd name="connsiteX4" fmla="*/ 67729 w 12192000"/>
              <a:gd name="connsiteY4" fmla="*/ 3688863 h 4572149"/>
              <a:gd name="connsiteX5" fmla="*/ 5989840 w 12192000"/>
              <a:gd name="connsiteY5" fmla="*/ 2964385 h 4572149"/>
              <a:gd name="connsiteX6" fmla="*/ 12017081 w 12192000"/>
              <a:gd name="connsiteY6" fmla="*/ 140679 h 4572149"/>
            </a:gdLst>
            <a:ahLst/>
            <a:cxnLst/>
            <a:rect l="l" t="t" r="r" b="b"/>
            <a:pathLst>
              <a:path w="12192000" h="4572149">
                <a:moveTo>
                  <a:pt x="12192000" y="0"/>
                </a:moveTo>
                <a:lnTo>
                  <a:pt x="12192000" y="4572149"/>
                </a:lnTo>
                <a:lnTo>
                  <a:pt x="0" y="4572149"/>
                </a:lnTo>
                <a:lnTo>
                  <a:pt x="0" y="3683806"/>
                </a:lnTo>
                <a:lnTo>
                  <a:pt x="67729" y="3688863"/>
                </a:lnTo>
                <a:cubicBezTo>
                  <a:pt x="1759038" y="3789533"/>
                  <a:pt x="3828495" y="3559797"/>
                  <a:pt x="5989840" y="2964385"/>
                </a:cubicBezTo>
                <a:cubicBezTo>
                  <a:pt x="8459947" y="2283913"/>
                  <a:pt x="10582381" y="1254664"/>
                  <a:pt x="12017081" y="140679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713220" y="3410999"/>
            <a:ext cx="4819642" cy="1576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榫卯结构的历史沿革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6928638" y="1829457"/>
            <a:ext cx="3087979" cy="1454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PART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9921580" y="530668"/>
            <a:ext cx="1597320" cy="198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66040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50125" y="542458"/>
            <a:ext cx="137161" cy="13716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23985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678329" y="630714"/>
            <a:ext cx="7953526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9527435" y="562529"/>
            <a:ext cx="163764" cy="84805"/>
          </a:xfrm>
          <a:prstGeom prst="rt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 rot="18900000">
            <a:off x="206954" y="1493563"/>
            <a:ext cx="5232916" cy="523291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5712320" y="2343552"/>
            <a:ext cx="477419" cy="477419"/>
          </a:xfrm>
          <a:prstGeom prst="ellipse">
            <a:avLst/>
          </a:pr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0" y="1657572"/>
            <a:ext cx="269041" cy="477420"/>
          </a:xfrm>
          <a:custGeom>
            <a:avLst/>
            <a:gdLst>
              <a:gd name="connsiteX0" fmla="*/ 30331 w 269041"/>
              <a:gd name="connsiteY0" fmla="*/ 0 h 477420"/>
              <a:gd name="connsiteX1" fmla="*/ 269041 w 269041"/>
              <a:gd name="connsiteY1" fmla="*/ 238710 h 477420"/>
              <a:gd name="connsiteX2" fmla="*/ 30331 w 269041"/>
              <a:gd name="connsiteY2" fmla="*/ 477420 h 477420"/>
              <a:gd name="connsiteX3" fmla="*/ 0 w 269041"/>
              <a:gd name="connsiteY3" fmla="*/ 474363 h 477420"/>
              <a:gd name="connsiteX4" fmla="*/ 0 w 269041"/>
              <a:gd name="connsiteY4" fmla="*/ 3058 h 477420"/>
            </a:gdLst>
            <a:ahLst/>
            <a:cxnLst/>
            <a:rect l="l" t="t" r="r" b="b"/>
            <a:pathLst>
              <a:path w="269041" h="477420">
                <a:moveTo>
                  <a:pt x="30331" y="0"/>
                </a:moveTo>
                <a:cubicBezTo>
                  <a:pt x="162167" y="0"/>
                  <a:pt x="269041" y="106874"/>
                  <a:pt x="269041" y="238710"/>
                </a:cubicBezTo>
                <a:cubicBezTo>
                  <a:pt x="269041" y="370546"/>
                  <a:pt x="162167" y="477420"/>
                  <a:pt x="30331" y="477420"/>
                </a:cubicBezTo>
                <a:lnTo>
                  <a:pt x="0" y="474363"/>
                </a:lnTo>
                <a:lnTo>
                  <a:pt x="0" y="305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7684200" y="6418713"/>
            <a:ext cx="52660" cy="5266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7786686" y="6436043"/>
            <a:ext cx="3096553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11048655" y="6311682"/>
            <a:ext cx="429605" cy="256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202X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 rot="18900000">
            <a:off x="1248327" y="2534936"/>
            <a:ext cx="3150170" cy="31501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921579" y="679619"/>
            <a:ext cx="1597321" cy="26039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01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0" y="5899346"/>
            <a:ext cx="12192000" cy="958654"/>
            <a:chOff x="0" y="5899346"/>
            <a:chExt cx="12192000" cy="958654"/>
          </a:xfrm>
        </p:grpSpPr>
        <p:sp>
          <p:nvSpPr>
            <p:cNvPr id="4" name="标题 1"/>
            <p:cNvSpPr txBox="1"/>
            <p:nvPr/>
          </p:nvSpPr>
          <p:spPr>
            <a:xfrm>
              <a:off x="0" y="5899346"/>
              <a:ext cx="12192000" cy="958654"/>
            </a:xfrm>
            <a:custGeom>
              <a:avLst/>
              <a:gdLst>
                <a:gd name="connsiteX0" fmla="*/ 0 w 12192000"/>
                <a:gd name="connsiteY0" fmla="*/ 0 h 3563982"/>
                <a:gd name="connsiteX1" fmla="*/ 21223 w 12192000"/>
                <a:gd name="connsiteY1" fmla="*/ 27596 h 3563982"/>
                <a:gd name="connsiteX2" fmla="*/ 6096000 w 12192000"/>
                <a:gd name="connsiteY2" fmla="*/ 3055905 h 3563982"/>
                <a:gd name="connsiteX3" fmla="*/ 12170777 w 12192000"/>
                <a:gd name="connsiteY3" fmla="*/ 27596 h 3563982"/>
                <a:gd name="connsiteX4" fmla="*/ 12192000 w 12192000"/>
                <a:gd name="connsiteY4" fmla="*/ 0 h 3563982"/>
                <a:gd name="connsiteX5" fmla="*/ 12192000 w 12192000"/>
                <a:gd name="connsiteY5" fmla="*/ 3563982 h 3563982"/>
                <a:gd name="connsiteX6" fmla="*/ 0 w 12192000"/>
                <a:gd name="connsiteY6" fmla="*/ 3563982 h 3563982"/>
              </a:gdLst>
              <a:ahLst/>
              <a:cxnLst/>
              <a:rect l="l" t="t" r="r" b="b"/>
              <a:pathLst>
                <a:path w="12192000" h="3563982">
                  <a:moveTo>
                    <a:pt x="0" y="0"/>
                  </a:moveTo>
                  <a:lnTo>
                    <a:pt x="21223" y="27596"/>
                  </a:lnTo>
                  <a:cubicBezTo>
                    <a:pt x="1522464" y="1887950"/>
                    <a:pt x="3688133" y="3055905"/>
                    <a:pt x="6096000" y="3055905"/>
                  </a:cubicBezTo>
                  <a:cubicBezTo>
                    <a:pt x="8503868" y="3055905"/>
                    <a:pt x="10669536" y="1887950"/>
                    <a:pt x="12170777" y="27596"/>
                  </a:cubicBezTo>
                  <a:lnTo>
                    <a:pt x="12192000" y="0"/>
                  </a:lnTo>
                  <a:lnTo>
                    <a:pt x="12192000" y="3563982"/>
                  </a:lnTo>
                  <a:lnTo>
                    <a:pt x="0" y="3563982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  <a:alpha val="18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>
                <a:latin typeface="Times New Roman" panose="02020603050405020304" pitchFamily="18" charset="0"/>
                <a:ea typeface="华文黑体" panose="02010600040101010101" pitchFamily="2" charset="-122"/>
                <a:sym typeface="Times New Roman" panose="02020603050405020304" pitchFamily="18" charset="0"/>
              </a:endParaRPr>
            </a:p>
          </p:txBody>
        </p:sp>
        <p:sp>
          <p:nvSpPr>
            <p:cNvPr id="5" name="标题 1"/>
            <p:cNvSpPr txBox="1"/>
            <p:nvPr/>
          </p:nvSpPr>
          <p:spPr>
            <a:xfrm>
              <a:off x="0" y="6188758"/>
              <a:ext cx="12192000" cy="669242"/>
            </a:xfrm>
            <a:custGeom>
              <a:avLst/>
              <a:gdLst>
                <a:gd name="connsiteX0" fmla="*/ 0 w 12192000"/>
                <a:gd name="connsiteY0" fmla="*/ 0 h 2488036"/>
                <a:gd name="connsiteX1" fmla="*/ 21223 w 12192000"/>
                <a:gd name="connsiteY1" fmla="*/ 18287 h 2488036"/>
                <a:gd name="connsiteX2" fmla="*/ 6096000 w 12192000"/>
                <a:gd name="connsiteY2" fmla="*/ 2025118 h 2488036"/>
                <a:gd name="connsiteX3" fmla="*/ 12170777 w 12192000"/>
                <a:gd name="connsiteY3" fmla="*/ 18287 h 2488036"/>
                <a:gd name="connsiteX4" fmla="*/ 12192000 w 12192000"/>
                <a:gd name="connsiteY4" fmla="*/ 0 h 2488036"/>
                <a:gd name="connsiteX5" fmla="*/ 12192000 w 12192000"/>
                <a:gd name="connsiteY5" fmla="*/ 2488036 h 2488036"/>
                <a:gd name="connsiteX6" fmla="*/ 0 w 12192000"/>
                <a:gd name="connsiteY6" fmla="*/ 2488036 h 2488036"/>
              </a:gdLst>
              <a:ahLst/>
              <a:cxnLst/>
              <a:rect l="l" t="t" r="r" b="b"/>
              <a:pathLst>
                <a:path w="12192000" h="2488036">
                  <a:moveTo>
                    <a:pt x="0" y="0"/>
                  </a:moveTo>
                  <a:lnTo>
                    <a:pt x="21223" y="18287"/>
                  </a:lnTo>
                  <a:cubicBezTo>
                    <a:pt x="1522464" y="1251126"/>
                    <a:pt x="3688133" y="2025118"/>
                    <a:pt x="6096000" y="2025118"/>
                  </a:cubicBezTo>
                  <a:cubicBezTo>
                    <a:pt x="8503868" y="2025118"/>
                    <a:pt x="10669536" y="1251126"/>
                    <a:pt x="12170777" y="18287"/>
                  </a:cubicBezTo>
                  <a:lnTo>
                    <a:pt x="12192000" y="0"/>
                  </a:lnTo>
                  <a:lnTo>
                    <a:pt x="12192000" y="2488036"/>
                  </a:lnTo>
                  <a:lnTo>
                    <a:pt x="0" y="248803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0"/>
            </a:gradFill>
            <a:ln w="3175" cap="sq">
              <a:solidFill>
                <a:schemeClr val="accent1">
                  <a:lumMod val="20000"/>
                  <a:lumOff val="80000"/>
                </a:schemeClr>
              </a:solidFill>
              <a:miter/>
            </a:ln>
            <a:effectLst>
              <a:outerShdw blurRad="368300" dist="38100" dir="16200000" rotWithShape="0">
                <a:schemeClr val="accent1">
                  <a:alpha val="26000"/>
                </a:schemeClr>
              </a:outerShdw>
            </a:effectLst>
          </p:spPr>
          <p:txBody>
            <a:bodyPr vert="horz" wrap="square" lIns="91440" tIns="45720" rIns="91440" bIns="45720" rtlCol="0" anchor="ctr"/>
            <a:lstStyle/>
            <a:p>
              <a:pPr algn="ctr"/>
              <a:endParaRPr kumimoji="1" lang="zh-CN" altLang="en-US">
                <a:latin typeface="Times New Roman" panose="02020603050405020304" pitchFamily="18" charset="0"/>
                <a:ea typeface="华文黑体" panose="02010600040101010101" pitchFamily="2" charset="-122"/>
                <a:sym typeface="Times New Roman" panose="02020603050405020304" pitchFamily="18" charset="0"/>
              </a:endParaRPr>
            </a:p>
          </p:txBody>
        </p:sp>
      </p:grpSp>
      <p:sp>
        <p:nvSpPr>
          <p:cNvPr id="6" name="标题 1"/>
          <p:cNvSpPr txBox="1"/>
          <p:nvPr/>
        </p:nvSpPr>
        <p:spPr>
          <a:xfrm>
            <a:off x="8043718" y="1550784"/>
            <a:ext cx="3475182" cy="3946005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blurRad="152400" dist="38100" dir="2700000" algn="tl" rotWithShape="0">
              <a:schemeClr val="accent2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8128577" y="1869214"/>
            <a:ext cx="3305465" cy="42522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635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8144741" y="1869213"/>
            <a:ext cx="3273137" cy="4252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明清时期的工艺巅峰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cxnSp>
        <p:nvCxnSpPr>
          <p:cNvPr id="9" name="标题 1"/>
          <p:cNvCxnSpPr/>
          <p:nvPr/>
        </p:nvCxnSpPr>
        <p:spPr>
          <a:xfrm>
            <a:off x="9459841" y="2546530"/>
            <a:ext cx="642937" cy="0"/>
          </a:xfrm>
          <a:prstGeom prst="line">
            <a:avLst/>
          </a:prstGeom>
          <a:noFill/>
          <a:ln w="6350" cap="rnd">
            <a:solidFill>
              <a:schemeClr val="accent1"/>
            </a:solidFill>
            <a:miter/>
          </a:ln>
        </p:spPr>
      </p:cxnSp>
      <p:sp>
        <p:nvSpPr>
          <p:cNvPr id="10" name="标题 1"/>
          <p:cNvSpPr txBox="1"/>
          <p:nvPr/>
        </p:nvSpPr>
        <p:spPr>
          <a:xfrm>
            <a:off x="8144741" y="2712264"/>
            <a:ext cx="3273136" cy="25949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3C3C3C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榫卯结构在春秋战国时期开始被应用于家具制作，银锭榫、燕尾榫等形式已经出现，标志着木结构连接技术的重要进步。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660400" y="1550784"/>
            <a:ext cx="3475182" cy="3946005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blurRad="152400" dist="38100" dir="2700000" algn="tl" rotWithShape="0">
              <a:schemeClr val="accent2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745259" y="1869214"/>
            <a:ext cx="3305465" cy="42522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635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761423" y="2712264"/>
            <a:ext cx="3273136" cy="25949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 dirty="0" err="1">
                <a:ln w="12700">
                  <a:noFill/>
                </a:ln>
                <a:solidFill>
                  <a:srgbClr val="3C3C3C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唐代时期，榫卯结构的应用更加讲究，结合方式牢固，形式多样，如上下贯通、穿插搭接等，体现了唐代木结构技术的成熟</a:t>
            </a:r>
            <a:r>
              <a:rPr kumimoji="1" lang="en-US" altLang="zh-CN" sz="1400" dirty="0">
                <a:ln w="12700">
                  <a:noFill/>
                </a:ln>
                <a:solidFill>
                  <a:srgbClr val="3C3C3C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。</a:t>
            </a:r>
            <a:endParaRPr kumimoji="1" lang="zh-CN" altLang="en-US" dirty="0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761423" y="1869213"/>
            <a:ext cx="3273137" cy="4252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春秋战国时期的初步应用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cxnSp>
        <p:nvCxnSpPr>
          <p:cNvPr id="15" name="标题 1"/>
          <p:cNvCxnSpPr/>
          <p:nvPr/>
        </p:nvCxnSpPr>
        <p:spPr>
          <a:xfrm>
            <a:off x="2076523" y="2546530"/>
            <a:ext cx="642937" cy="0"/>
          </a:xfrm>
          <a:prstGeom prst="line">
            <a:avLst/>
          </a:prstGeom>
          <a:noFill/>
          <a:ln w="6350" cap="rnd">
            <a:solidFill>
              <a:schemeClr val="accent1"/>
            </a:solidFill>
            <a:miter/>
          </a:ln>
        </p:spPr>
      </p:cxnSp>
      <p:sp>
        <p:nvSpPr>
          <p:cNvPr id="16" name="标题 1"/>
          <p:cNvSpPr txBox="1"/>
          <p:nvPr/>
        </p:nvSpPr>
        <p:spPr>
          <a:xfrm>
            <a:off x="4352059" y="1550784"/>
            <a:ext cx="3475182" cy="3946005"/>
          </a:xfrm>
          <a:prstGeom prst="roundRect">
            <a:avLst>
              <a:gd name="adj" fmla="val 2814"/>
            </a:avLst>
          </a:prstGeom>
          <a:solidFill>
            <a:schemeClr val="bg1"/>
          </a:solidFill>
          <a:ln w="3175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1">
                    <a:alpha val="45000"/>
                  </a:schemeClr>
                </a:gs>
              </a:gsLst>
              <a:lin ang="13500000" scaled="0"/>
            </a:gradFill>
            <a:miter/>
          </a:ln>
          <a:effectLst>
            <a:outerShdw blurRad="152400" dist="38100" dir="2700000" algn="tl" rotWithShape="0">
              <a:schemeClr val="accent2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4436918" y="1869214"/>
            <a:ext cx="3305465" cy="425223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635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4453082" y="1869213"/>
            <a:ext cx="3273137" cy="42522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唐宋时期的技术成熟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cxnSp>
        <p:nvCxnSpPr>
          <p:cNvPr id="19" name="标题 1"/>
          <p:cNvCxnSpPr/>
          <p:nvPr/>
        </p:nvCxnSpPr>
        <p:spPr>
          <a:xfrm>
            <a:off x="5768182" y="2546530"/>
            <a:ext cx="642937" cy="0"/>
          </a:xfrm>
          <a:prstGeom prst="line">
            <a:avLst/>
          </a:prstGeom>
          <a:noFill/>
          <a:ln w="6350" cap="rnd">
            <a:solidFill>
              <a:schemeClr val="accent1"/>
            </a:solidFill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4453082" y="2712264"/>
            <a:ext cx="3273136" cy="25949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400">
                <a:ln w="12700">
                  <a:noFill/>
                </a:ln>
                <a:solidFill>
                  <a:srgbClr val="3C3C3C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明清时期，榫卯结构达到顶峰，结构种类繁多，构件之间稳定强度高，展现了中国古代匠人的智慧和精湛的工艺水平。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榫卯结构的起源与发展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469900" y="0"/>
            <a:ext cx="190500" cy="10287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3" name="标题 1"/>
          <p:cNvSpPr txBox="1"/>
          <p:nvPr/>
        </p:nvSpPr>
        <p:spPr>
          <a:xfrm>
            <a:off x="196850" y="0"/>
            <a:ext cx="190500" cy="10287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66000">
              <a:schemeClr val="bg1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5000"/>
          </a:blip>
          <a:srcRect l="2413" t="2884" r="2413" b="16884"/>
          <a:stretch>
            <a:fillRect/>
          </a:stretch>
        </p:blipFill>
        <p:spPr>
          <a:xfrm>
            <a:off x="0" y="0"/>
            <a:ext cx="12192000" cy="6821999"/>
          </a:xfrm>
          <a:custGeom>
            <a:avLst/>
            <a:gdLst/>
            <a:ahLst/>
            <a:cxnLst/>
            <a:rect l="l" t="t" r="r" b="b"/>
            <a:pathLst>
              <a:path w="12192000" h="6819900">
                <a:moveTo>
                  <a:pt x="0" y="0"/>
                </a:moveTo>
                <a:lnTo>
                  <a:pt x="12192000" y="0"/>
                </a:lnTo>
                <a:lnTo>
                  <a:pt x="12192000" y="6821999"/>
                </a:lnTo>
                <a:lnTo>
                  <a:pt x="0" y="6821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0" y="3348651"/>
            <a:ext cx="12192000" cy="3509350"/>
          </a:xfrm>
          <a:custGeom>
            <a:avLst/>
            <a:gdLst>
              <a:gd name="connsiteX0" fmla="*/ 12192000 w 12192000"/>
              <a:gd name="connsiteY0" fmla="*/ 0 h 4572149"/>
              <a:gd name="connsiteX1" fmla="*/ 12192000 w 12192000"/>
              <a:gd name="connsiteY1" fmla="*/ 4572149 h 4572149"/>
              <a:gd name="connsiteX2" fmla="*/ 0 w 12192000"/>
              <a:gd name="connsiteY2" fmla="*/ 4572149 h 4572149"/>
              <a:gd name="connsiteX3" fmla="*/ 0 w 12192000"/>
              <a:gd name="connsiteY3" fmla="*/ 3683806 h 4572149"/>
              <a:gd name="connsiteX4" fmla="*/ 67729 w 12192000"/>
              <a:gd name="connsiteY4" fmla="*/ 3688863 h 4572149"/>
              <a:gd name="connsiteX5" fmla="*/ 5989840 w 12192000"/>
              <a:gd name="connsiteY5" fmla="*/ 2964385 h 4572149"/>
              <a:gd name="connsiteX6" fmla="*/ 12017081 w 12192000"/>
              <a:gd name="connsiteY6" fmla="*/ 140679 h 4572149"/>
            </a:gdLst>
            <a:ahLst/>
            <a:cxnLst/>
            <a:rect l="l" t="t" r="r" b="b"/>
            <a:pathLst>
              <a:path w="12192000" h="4572149">
                <a:moveTo>
                  <a:pt x="12192000" y="0"/>
                </a:moveTo>
                <a:lnTo>
                  <a:pt x="12192000" y="4572149"/>
                </a:lnTo>
                <a:lnTo>
                  <a:pt x="0" y="4572149"/>
                </a:lnTo>
                <a:lnTo>
                  <a:pt x="0" y="3683806"/>
                </a:lnTo>
                <a:lnTo>
                  <a:pt x="67729" y="3688863"/>
                </a:lnTo>
                <a:cubicBezTo>
                  <a:pt x="1759038" y="3789533"/>
                  <a:pt x="3828495" y="3559797"/>
                  <a:pt x="5989840" y="2964385"/>
                </a:cubicBezTo>
                <a:cubicBezTo>
                  <a:pt x="8459947" y="2283913"/>
                  <a:pt x="10582381" y="1254664"/>
                  <a:pt x="12017081" y="140679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713220" y="3410999"/>
            <a:ext cx="4819642" cy="1576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榫卯结构的类型与应用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6928638" y="1829457"/>
            <a:ext cx="3087979" cy="1454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PART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9921580" y="530668"/>
            <a:ext cx="1597320" cy="198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66040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50125" y="542458"/>
            <a:ext cx="137161" cy="13716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23985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678329" y="630714"/>
            <a:ext cx="7953526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9527435" y="562529"/>
            <a:ext cx="163764" cy="84805"/>
          </a:xfrm>
          <a:prstGeom prst="rt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 rot="18900000">
            <a:off x="206954" y="1493563"/>
            <a:ext cx="5232916" cy="523291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5712320" y="2343552"/>
            <a:ext cx="477419" cy="477419"/>
          </a:xfrm>
          <a:prstGeom prst="ellipse">
            <a:avLst/>
          </a:pr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0" y="1657572"/>
            <a:ext cx="269041" cy="477420"/>
          </a:xfrm>
          <a:custGeom>
            <a:avLst/>
            <a:gdLst>
              <a:gd name="connsiteX0" fmla="*/ 30331 w 269041"/>
              <a:gd name="connsiteY0" fmla="*/ 0 h 477420"/>
              <a:gd name="connsiteX1" fmla="*/ 269041 w 269041"/>
              <a:gd name="connsiteY1" fmla="*/ 238710 h 477420"/>
              <a:gd name="connsiteX2" fmla="*/ 30331 w 269041"/>
              <a:gd name="connsiteY2" fmla="*/ 477420 h 477420"/>
              <a:gd name="connsiteX3" fmla="*/ 0 w 269041"/>
              <a:gd name="connsiteY3" fmla="*/ 474363 h 477420"/>
              <a:gd name="connsiteX4" fmla="*/ 0 w 269041"/>
              <a:gd name="connsiteY4" fmla="*/ 3058 h 477420"/>
            </a:gdLst>
            <a:ahLst/>
            <a:cxnLst/>
            <a:rect l="l" t="t" r="r" b="b"/>
            <a:pathLst>
              <a:path w="269041" h="477420">
                <a:moveTo>
                  <a:pt x="30331" y="0"/>
                </a:moveTo>
                <a:cubicBezTo>
                  <a:pt x="162167" y="0"/>
                  <a:pt x="269041" y="106874"/>
                  <a:pt x="269041" y="238710"/>
                </a:cubicBezTo>
                <a:cubicBezTo>
                  <a:pt x="269041" y="370546"/>
                  <a:pt x="162167" y="477420"/>
                  <a:pt x="30331" y="477420"/>
                </a:cubicBezTo>
                <a:lnTo>
                  <a:pt x="0" y="474363"/>
                </a:lnTo>
                <a:lnTo>
                  <a:pt x="0" y="305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7684200" y="6418713"/>
            <a:ext cx="52660" cy="5266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7786686" y="6436043"/>
            <a:ext cx="3096553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11048655" y="6311682"/>
            <a:ext cx="429605" cy="256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202X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 rot="18900000">
            <a:off x="1248327" y="2534936"/>
            <a:ext cx="3150170" cy="31501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921579" y="679619"/>
            <a:ext cx="1597321" cy="26039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02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2257020" y="1173845"/>
            <a:ext cx="8758989" cy="1347537"/>
          </a:xfrm>
          <a:prstGeom prst="roundRect">
            <a:avLst>
              <a:gd name="adj" fmla="val 952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3568036" y="1741686"/>
            <a:ext cx="7160922" cy="5971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榫卯结构中的面与面接合，如槽口榫、企口榫等，主要用于木材的拼接，提供了结构的稳定性和强度。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 rot="2700000">
            <a:off x="1504954" y="1238782"/>
            <a:ext cx="1217664" cy="1217664"/>
          </a:xfrm>
          <a:prstGeom prst="roundRect">
            <a:avLst>
              <a:gd name="adj" fmla="val 865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 rot="2700000">
            <a:off x="1597902" y="1331727"/>
            <a:ext cx="1031770" cy="1031772"/>
          </a:xfrm>
          <a:prstGeom prst="roundRect">
            <a:avLst>
              <a:gd name="adj" fmla="val 865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 rot="2700000">
            <a:off x="2826675" y="1636498"/>
            <a:ext cx="422230" cy="422231"/>
          </a:xfrm>
          <a:prstGeom prst="roundRect">
            <a:avLst>
              <a:gd name="adj" fmla="val 865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2886952" y="1715559"/>
            <a:ext cx="301676" cy="26410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1663787" y="1487613"/>
            <a:ext cx="900000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B"/>
                <a:sym typeface="Times New Roman" panose="02020603050405020304" pitchFamily="18" charset="0"/>
              </a:rPr>
              <a:t>01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3568037" y="1286431"/>
            <a:ext cx="7160922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83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面与面的接合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2257020" y="2958431"/>
            <a:ext cx="8758989" cy="1347537"/>
          </a:xfrm>
          <a:prstGeom prst="roundRect">
            <a:avLst>
              <a:gd name="adj" fmla="val 952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3568036" y="3526272"/>
            <a:ext cx="7160922" cy="5971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点结构方法，如格肩榫、双榫等，主要用于横竖材的丁字结合，成角结合，交叉结合，增强了结构的连接强度。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 rot="2700000">
            <a:off x="1504954" y="3023368"/>
            <a:ext cx="1217664" cy="1217664"/>
          </a:xfrm>
          <a:prstGeom prst="roundRect">
            <a:avLst>
              <a:gd name="adj" fmla="val 865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 rot="2700000">
            <a:off x="1597902" y="3116313"/>
            <a:ext cx="1031770" cy="1031772"/>
          </a:xfrm>
          <a:prstGeom prst="roundRect">
            <a:avLst>
              <a:gd name="adj" fmla="val 865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 rot="2700000">
            <a:off x="2826675" y="3421084"/>
            <a:ext cx="422230" cy="422231"/>
          </a:xfrm>
          <a:prstGeom prst="roundRect">
            <a:avLst>
              <a:gd name="adj" fmla="val 865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2886952" y="3492664"/>
            <a:ext cx="301676" cy="279071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1663787" y="3272199"/>
            <a:ext cx="900000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B"/>
                <a:sym typeface="Times New Roman" panose="02020603050405020304" pitchFamily="18" charset="0"/>
              </a:rPr>
              <a:t>02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3568037" y="3071017"/>
            <a:ext cx="7160922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83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点的结构方法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2257020" y="4764751"/>
            <a:ext cx="8758989" cy="1347537"/>
          </a:xfrm>
          <a:prstGeom prst="roundRect">
            <a:avLst>
              <a:gd name="adj" fmla="val 952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3568036" y="5332592"/>
            <a:ext cx="7160922" cy="597126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组合构件的连接方法，如托角榫、长短榫等，用于三个或以上构件的相互连结，展现了榫卯结构的复杂性和多样性。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1" name="标题 1"/>
          <p:cNvSpPr txBox="1"/>
          <p:nvPr/>
        </p:nvSpPr>
        <p:spPr>
          <a:xfrm rot="2700000">
            <a:off x="1504954" y="4829688"/>
            <a:ext cx="1217664" cy="1217664"/>
          </a:xfrm>
          <a:prstGeom prst="roundRect">
            <a:avLst>
              <a:gd name="adj" fmla="val 865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2" name="标题 1"/>
          <p:cNvSpPr txBox="1"/>
          <p:nvPr/>
        </p:nvSpPr>
        <p:spPr>
          <a:xfrm rot="2700000">
            <a:off x="1597902" y="4922633"/>
            <a:ext cx="1031770" cy="1031772"/>
          </a:xfrm>
          <a:prstGeom prst="roundRect">
            <a:avLst>
              <a:gd name="adj" fmla="val 8650"/>
            </a:avLst>
          </a:prstGeom>
          <a:solidFill>
            <a:schemeClr val="accent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3" name="标题 1"/>
          <p:cNvSpPr txBox="1"/>
          <p:nvPr/>
        </p:nvSpPr>
        <p:spPr>
          <a:xfrm rot="2700000">
            <a:off x="2826675" y="5227404"/>
            <a:ext cx="422230" cy="422231"/>
          </a:xfrm>
          <a:prstGeom prst="roundRect">
            <a:avLst>
              <a:gd name="adj" fmla="val 865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4" name="标题 1"/>
          <p:cNvSpPr txBox="1"/>
          <p:nvPr/>
        </p:nvSpPr>
        <p:spPr>
          <a:xfrm>
            <a:off x="2886952" y="5296352"/>
            <a:ext cx="301676" cy="284336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1663787" y="5078519"/>
            <a:ext cx="900000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B"/>
                <a:sym typeface="Times New Roman" panose="02020603050405020304" pitchFamily="18" charset="0"/>
              </a:rPr>
              <a:t>03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6" name="标题 1"/>
          <p:cNvSpPr txBox="1"/>
          <p:nvPr/>
        </p:nvSpPr>
        <p:spPr>
          <a:xfrm>
            <a:off x="3568037" y="4877337"/>
            <a:ext cx="7160922" cy="429128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600">
                <a:ln w="12700">
                  <a:noFill/>
                </a:ln>
                <a:solidFill>
                  <a:srgbClr val="0083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组合构件的连接方法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榫卯结构的主要类型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469900" y="0"/>
            <a:ext cx="190500" cy="10287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9" name="标题 1"/>
          <p:cNvSpPr txBox="1"/>
          <p:nvPr/>
        </p:nvSpPr>
        <p:spPr>
          <a:xfrm>
            <a:off x="196850" y="0"/>
            <a:ext cx="190500" cy="10287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66000">
              <a:schemeClr val="bg1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5000"/>
          </a:blip>
          <a:srcRect l="2413" t="2884" r="2413" b="16884"/>
          <a:stretch>
            <a:fillRect/>
          </a:stretch>
        </p:blipFill>
        <p:spPr>
          <a:xfrm>
            <a:off x="0" y="0"/>
            <a:ext cx="12192000" cy="6821999"/>
          </a:xfrm>
          <a:custGeom>
            <a:avLst/>
            <a:gdLst/>
            <a:ahLst/>
            <a:cxnLst/>
            <a:rect l="l" t="t" r="r" b="b"/>
            <a:pathLst>
              <a:path w="12192000" h="6819900">
                <a:moveTo>
                  <a:pt x="0" y="0"/>
                </a:moveTo>
                <a:lnTo>
                  <a:pt x="12192000" y="0"/>
                </a:lnTo>
                <a:lnTo>
                  <a:pt x="12192000" y="6821999"/>
                </a:lnTo>
                <a:lnTo>
                  <a:pt x="0" y="6821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0" y="3348651"/>
            <a:ext cx="12192000" cy="3509350"/>
          </a:xfrm>
          <a:custGeom>
            <a:avLst/>
            <a:gdLst>
              <a:gd name="connsiteX0" fmla="*/ 12192000 w 12192000"/>
              <a:gd name="connsiteY0" fmla="*/ 0 h 4572149"/>
              <a:gd name="connsiteX1" fmla="*/ 12192000 w 12192000"/>
              <a:gd name="connsiteY1" fmla="*/ 4572149 h 4572149"/>
              <a:gd name="connsiteX2" fmla="*/ 0 w 12192000"/>
              <a:gd name="connsiteY2" fmla="*/ 4572149 h 4572149"/>
              <a:gd name="connsiteX3" fmla="*/ 0 w 12192000"/>
              <a:gd name="connsiteY3" fmla="*/ 3683806 h 4572149"/>
              <a:gd name="connsiteX4" fmla="*/ 67729 w 12192000"/>
              <a:gd name="connsiteY4" fmla="*/ 3688863 h 4572149"/>
              <a:gd name="connsiteX5" fmla="*/ 5989840 w 12192000"/>
              <a:gd name="connsiteY5" fmla="*/ 2964385 h 4572149"/>
              <a:gd name="connsiteX6" fmla="*/ 12017081 w 12192000"/>
              <a:gd name="connsiteY6" fmla="*/ 140679 h 4572149"/>
            </a:gdLst>
            <a:ahLst/>
            <a:cxnLst/>
            <a:rect l="l" t="t" r="r" b="b"/>
            <a:pathLst>
              <a:path w="12192000" h="4572149">
                <a:moveTo>
                  <a:pt x="12192000" y="0"/>
                </a:moveTo>
                <a:lnTo>
                  <a:pt x="12192000" y="4572149"/>
                </a:lnTo>
                <a:lnTo>
                  <a:pt x="0" y="4572149"/>
                </a:lnTo>
                <a:lnTo>
                  <a:pt x="0" y="3683806"/>
                </a:lnTo>
                <a:lnTo>
                  <a:pt x="67729" y="3688863"/>
                </a:lnTo>
                <a:cubicBezTo>
                  <a:pt x="1759038" y="3789533"/>
                  <a:pt x="3828495" y="3559797"/>
                  <a:pt x="5989840" y="2964385"/>
                </a:cubicBezTo>
                <a:cubicBezTo>
                  <a:pt x="8459947" y="2283913"/>
                  <a:pt x="10582381" y="1254664"/>
                  <a:pt x="12017081" y="140679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713220" y="3410999"/>
            <a:ext cx="4819642" cy="1576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榫卯结构的力学性能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6928638" y="1829457"/>
            <a:ext cx="3087979" cy="1454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PART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9921580" y="530668"/>
            <a:ext cx="1597320" cy="198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66040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50125" y="542458"/>
            <a:ext cx="137161" cy="13716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23985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678329" y="630714"/>
            <a:ext cx="7953526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9527435" y="562529"/>
            <a:ext cx="163764" cy="84805"/>
          </a:xfrm>
          <a:prstGeom prst="rt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 rot="18900000">
            <a:off x="206954" y="1493563"/>
            <a:ext cx="5232916" cy="523291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5712320" y="2343552"/>
            <a:ext cx="477419" cy="477419"/>
          </a:xfrm>
          <a:prstGeom prst="ellipse">
            <a:avLst/>
          </a:pr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0" y="1657572"/>
            <a:ext cx="269041" cy="477420"/>
          </a:xfrm>
          <a:custGeom>
            <a:avLst/>
            <a:gdLst>
              <a:gd name="connsiteX0" fmla="*/ 30331 w 269041"/>
              <a:gd name="connsiteY0" fmla="*/ 0 h 477420"/>
              <a:gd name="connsiteX1" fmla="*/ 269041 w 269041"/>
              <a:gd name="connsiteY1" fmla="*/ 238710 h 477420"/>
              <a:gd name="connsiteX2" fmla="*/ 30331 w 269041"/>
              <a:gd name="connsiteY2" fmla="*/ 477420 h 477420"/>
              <a:gd name="connsiteX3" fmla="*/ 0 w 269041"/>
              <a:gd name="connsiteY3" fmla="*/ 474363 h 477420"/>
              <a:gd name="connsiteX4" fmla="*/ 0 w 269041"/>
              <a:gd name="connsiteY4" fmla="*/ 3058 h 477420"/>
            </a:gdLst>
            <a:ahLst/>
            <a:cxnLst/>
            <a:rect l="l" t="t" r="r" b="b"/>
            <a:pathLst>
              <a:path w="269041" h="477420">
                <a:moveTo>
                  <a:pt x="30331" y="0"/>
                </a:moveTo>
                <a:cubicBezTo>
                  <a:pt x="162167" y="0"/>
                  <a:pt x="269041" y="106874"/>
                  <a:pt x="269041" y="238710"/>
                </a:cubicBezTo>
                <a:cubicBezTo>
                  <a:pt x="269041" y="370546"/>
                  <a:pt x="162167" y="477420"/>
                  <a:pt x="30331" y="477420"/>
                </a:cubicBezTo>
                <a:lnTo>
                  <a:pt x="0" y="474363"/>
                </a:lnTo>
                <a:lnTo>
                  <a:pt x="0" y="305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7684200" y="6418713"/>
            <a:ext cx="52660" cy="5266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7786686" y="6436043"/>
            <a:ext cx="3096553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11048655" y="6311682"/>
            <a:ext cx="429605" cy="256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202X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 rot="18900000">
            <a:off x="1248327" y="2534936"/>
            <a:ext cx="3150170" cy="31501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921579" y="679619"/>
            <a:ext cx="1597321" cy="26039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03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66000">
                <a:schemeClr val="bg1"/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1092890" y="1478888"/>
            <a:ext cx="11099110" cy="1880921"/>
          </a:xfrm>
          <a:custGeom>
            <a:avLst/>
            <a:gdLst>
              <a:gd name="connsiteX0" fmla="*/ 777240 w 11099110"/>
              <a:gd name="connsiteY0" fmla="*/ 0 h 1554480"/>
              <a:gd name="connsiteX1" fmla="*/ 11099110 w 11099110"/>
              <a:gd name="connsiteY1" fmla="*/ 0 h 1554480"/>
              <a:gd name="connsiteX2" fmla="*/ 11099110 w 11099110"/>
              <a:gd name="connsiteY2" fmla="*/ 1554480 h 1554480"/>
              <a:gd name="connsiteX3" fmla="*/ 777240 w 11099110"/>
              <a:gd name="connsiteY3" fmla="*/ 1554480 h 1554480"/>
              <a:gd name="connsiteX4" fmla="*/ 0 w 11099110"/>
              <a:gd name="connsiteY4" fmla="*/ 777240 h 1554480"/>
              <a:gd name="connsiteX5" fmla="*/ 777240 w 11099110"/>
              <a:gd name="connsiteY5" fmla="*/ 0 h 1554480"/>
            </a:gdLst>
            <a:ahLst/>
            <a:cxnLst/>
            <a:rect l="l" t="t" r="r" b="b"/>
            <a:pathLst>
              <a:path w="11099110" h="1554480">
                <a:moveTo>
                  <a:pt x="777240" y="0"/>
                </a:moveTo>
                <a:lnTo>
                  <a:pt x="11099110" y="0"/>
                </a:lnTo>
                <a:lnTo>
                  <a:pt x="11099110" y="1554480"/>
                </a:lnTo>
                <a:lnTo>
                  <a:pt x="777240" y="1554480"/>
                </a:lnTo>
                <a:cubicBezTo>
                  <a:pt x="347982" y="1554480"/>
                  <a:pt x="0" y="1206498"/>
                  <a:pt x="0" y="777240"/>
                </a:cubicBezTo>
                <a:cubicBezTo>
                  <a:pt x="0" y="347982"/>
                  <a:pt x="347982" y="0"/>
                  <a:pt x="777240" y="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4" name="标题 1"/>
          <p:cNvSpPr txBox="1"/>
          <p:nvPr/>
        </p:nvSpPr>
        <p:spPr>
          <a:xfrm rot="10800000" flipH="1">
            <a:off x="10250960" y="4410642"/>
            <a:ext cx="976290" cy="114037"/>
          </a:xfrm>
          <a:custGeom>
            <a:avLst/>
            <a:gdLst>
              <a:gd name="connsiteX0" fmla="*/ 862309 w 976290"/>
              <a:gd name="connsiteY0" fmla="*/ 114037 h 114037"/>
              <a:gd name="connsiteX1" fmla="*/ 919300 w 976290"/>
              <a:gd name="connsiteY1" fmla="*/ 114037 h 114037"/>
              <a:gd name="connsiteX2" fmla="*/ 976290 w 976290"/>
              <a:gd name="connsiteY2" fmla="*/ 57019 h 114037"/>
              <a:gd name="connsiteX3" fmla="*/ 919300 w 976290"/>
              <a:gd name="connsiteY3" fmla="*/ 0 h 114037"/>
              <a:gd name="connsiteX4" fmla="*/ 862309 w 976290"/>
              <a:gd name="connsiteY4" fmla="*/ 0 h 114037"/>
              <a:gd name="connsiteX5" fmla="*/ 919300 w 976290"/>
              <a:gd name="connsiteY5" fmla="*/ 57019 h 114037"/>
              <a:gd name="connsiteX6" fmla="*/ 738104 w 976290"/>
              <a:gd name="connsiteY6" fmla="*/ 114037 h 114037"/>
              <a:gd name="connsiteX7" fmla="*/ 795095 w 976290"/>
              <a:gd name="connsiteY7" fmla="*/ 114037 h 114037"/>
              <a:gd name="connsiteX8" fmla="*/ 852085 w 976290"/>
              <a:gd name="connsiteY8" fmla="*/ 57019 h 114037"/>
              <a:gd name="connsiteX9" fmla="*/ 795095 w 976290"/>
              <a:gd name="connsiteY9" fmla="*/ 0 h 114037"/>
              <a:gd name="connsiteX10" fmla="*/ 738104 w 976290"/>
              <a:gd name="connsiteY10" fmla="*/ 0 h 114037"/>
              <a:gd name="connsiteX11" fmla="*/ 795095 w 976290"/>
              <a:gd name="connsiteY11" fmla="*/ 57019 h 114037"/>
              <a:gd name="connsiteX12" fmla="*/ 616275 w 976290"/>
              <a:gd name="connsiteY12" fmla="*/ 114037 h 114037"/>
              <a:gd name="connsiteX13" fmla="*/ 673266 w 976290"/>
              <a:gd name="connsiteY13" fmla="*/ 114037 h 114037"/>
              <a:gd name="connsiteX14" fmla="*/ 730256 w 976290"/>
              <a:gd name="connsiteY14" fmla="*/ 57019 h 114037"/>
              <a:gd name="connsiteX15" fmla="*/ 673266 w 976290"/>
              <a:gd name="connsiteY15" fmla="*/ 0 h 114037"/>
              <a:gd name="connsiteX16" fmla="*/ 616275 w 976290"/>
              <a:gd name="connsiteY16" fmla="*/ 0 h 114037"/>
              <a:gd name="connsiteX17" fmla="*/ 673266 w 976290"/>
              <a:gd name="connsiteY17" fmla="*/ 57019 h 114037"/>
              <a:gd name="connsiteX18" fmla="*/ 492070 w 976290"/>
              <a:gd name="connsiteY18" fmla="*/ 114037 h 114037"/>
              <a:gd name="connsiteX19" fmla="*/ 549061 w 976290"/>
              <a:gd name="connsiteY19" fmla="*/ 114037 h 114037"/>
              <a:gd name="connsiteX20" fmla="*/ 606051 w 976290"/>
              <a:gd name="connsiteY20" fmla="*/ 57019 h 114037"/>
              <a:gd name="connsiteX21" fmla="*/ 549061 w 976290"/>
              <a:gd name="connsiteY21" fmla="*/ 0 h 114037"/>
              <a:gd name="connsiteX22" fmla="*/ 492070 w 976290"/>
              <a:gd name="connsiteY22" fmla="*/ 0 h 114037"/>
              <a:gd name="connsiteX23" fmla="*/ 549061 w 976290"/>
              <a:gd name="connsiteY23" fmla="*/ 57019 h 114037"/>
              <a:gd name="connsiteX24" fmla="*/ 370240 w 976290"/>
              <a:gd name="connsiteY24" fmla="*/ 114037 h 114037"/>
              <a:gd name="connsiteX25" fmla="*/ 427231 w 976290"/>
              <a:gd name="connsiteY25" fmla="*/ 114037 h 114037"/>
              <a:gd name="connsiteX26" fmla="*/ 484221 w 976290"/>
              <a:gd name="connsiteY26" fmla="*/ 57019 h 114037"/>
              <a:gd name="connsiteX27" fmla="*/ 427231 w 976290"/>
              <a:gd name="connsiteY27" fmla="*/ 0 h 114037"/>
              <a:gd name="connsiteX28" fmla="*/ 370240 w 976290"/>
              <a:gd name="connsiteY28" fmla="*/ 0 h 114037"/>
              <a:gd name="connsiteX29" fmla="*/ 427231 w 976290"/>
              <a:gd name="connsiteY29" fmla="*/ 57019 h 114037"/>
              <a:gd name="connsiteX30" fmla="*/ 246035 w 976290"/>
              <a:gd name="connsiteY30" fmla="*/ 114037 h 114037"/>
              <a:gd name="connsiteX31" fmla="*/ 303026 w 976290"/>
              <a:gd name="connsiteY31" fmla="*/ 114037 h 114037"/>
              <a:gd name="connsiteX32" fmla="*/ 360016 w 976290"/>
              <a:gd name="connsiteY32" fmla="*/ 57019 h 114037"/>
              <a:gd name="connsiteX33" fmla="*/ 303026 w 976290"/>
              <a:gd name="connsiteY33" fmla="*/ 0 h 114037"/>
              <a:gd name="connsiteX34" fmla="*/ 246035 w 976290"/>
              <a:gd name="connsiteY34" fmla="*/ 0 h 114037"/>
              <a:gd name="connsiteX35" fmla="*/ 303026 w 976290"/>
              <a:gd name="connsiteY35" fmla="*/ 57019 h 114037"/>
              <a:gd name="connsiteX36" fmla="*/ 124205 w 976290"/>
              <a:gd name="connsiteY36" fmla="*/ 114037 h 114037"/>
              <a:gd name="connsiteX37" fmla="*/ 181196 w 976290"/>
              <a:gd name="connsiteY37" fmla="*/ 114037 h 114037"/>
              <a:gd name="connsiteX38" fmla="*/ 238186 w 976290"/>
              <a:gd name="connsiteY38" fmla="*/ 57019 h 114037"/>
              <a:gd name="connsiteX39" fmla="*/ 181196 w 976290"/>
              <a:gd name="connsiteY39" fmla="*/ 0 h 114037"/>
              <a:gd name="connsiteX40" fmla="*/ 124205 w 976290"/>
              <a:gd name="connsiteY40" fmla="*/ 0 h 114037"/>
              <a:gd name="connsiteX41" fmla="*/ 181196 w 976290"/>
              <a:gd name="connsiteY41" fmla="*/ 57019 h 114037"/>
              <a:gd name="connsiteX42" fmla="*/ 0 w 976290"/>
              <a:gd name="connsiteY42" fmla="*/ 114037 h 114037"/>
              <a:gd name="connsiteX43" fmla="*/ 56991 w 976290"/>
              <a:gd name="connsiteY43" fmla="*/ 114037 h 114037"/>
              <a:gd name="connsiteX44" fmla="*/ 113981 w 976290"/>
              <a:gd name="connsiteY44" fmla="*/ 57019 h 114037"/>
              <a:gd name="connsiteX45" fmla="*/ 56991 w 976290"/>
              <a:gd name="connsiteY45" fmla="*/ 0 h 114037"/>
              <a:gd name="connsiteX46" fmla="*/ 0 w 976290"/>
              <a:gd name="connsiteY46" fmla="*/ 0 h 114037"/>
              <a:gd name="connsiteX47" fmla="*/ 56991 w 976290"/>
              <a:gd name="connsiteY47" fmla="*/ 57019 h 114037"/>
            </a:gdLst>
            <a:ahLst/>
            <a:cxnLst/>
            <a:rect l="l" t="t" r="r" b="b"/>
            <a:pathLst>
              <a:path w="976290" h="114037">
                <a:moveTo>
                  <a:pt x="862309" y="114037"/>
                </a:moveTo>
                <a:lnTo>
                  <a:pt x="919300" y="114037"/>
                </a:lnTo>
                <a:lnTo>
                  <a:pt x="976290" y="57019"/>
                </a:lnTo>
                <a:lnTo>
                  <a:pt x="919300" y="0"/>
                </a:lnTo>
                <a:lnTo>
                  <a:pt x="862309" y="0"/>
                </a:lnTo>
                <a:lnTo>
                  <a:pt x="919300" y="57019"/>
                </a:lnTo>
                <a:close/>
                <a:moveTo>
                  <a:pt x="738104" y="114037"/>
                </a:moveTo>
                <a:lnTo>
                  <a:pt x="795095" y="114037"/>
                </a:lnTo>
                <a:lnTo>
                  <a:pt x="852085" y="57019"/>
                </a:lnTo>
                <a:lnTo>
                  <a:pt x="795095" y="0"/>
                </a:lnTo>
                <a:lnTo>
                  <a:pt x="738104" y="0"/>
                </a:lnTo>
                <a:lnTo>
                  <a:pt x="795095" y="57019"/>
                </a:lnTo>
                <a:close/>
                <a:moveTo>
                  <a:pt x="616275" y="114037"/>
                </a:moveTo>
                <a:lnTo>
                  <a:pt x="673266" y="114037"/>
                </a:lnTo>
                <a:lnTo>
                  <a:pt x="730256" y="57019"/>
                </a:lnTo>
                <a:lnTo>
                  <a:pt x="673266" y="0"/>
                </a:lnTo>
                <a:lnTo>
                  <a:pt x="616275" y="0"/>
                </a:lnTo>
                <a:lnTo>
                  <a:pt x="673266" y="57019"/>
                </a:lnTo>
                <a:close/>
                <a:moveTo>
                  <a:pt x="492070" y="114037"/>
                </a:moveTo>
                <a:lnTo>
                  <a:pt x="549061" y="114037"/>
                </a:lnTo>
                <a:lnTo>
                  <a:pt x="606051" y="57019"/>
                </a:lnTo>
                <a:lnTo>
                  <a:pt x="549061" y="0"/>
                </a:lnTo>
                <a:lnTo>
                  <a:pt x="492070" y="0"/>
                </a:lnTo>
                <a:lnTo>
                  <a:pt x="549061" y="57019"/>
                </a:lnTo>
                <a:close/>
                <a:moveTo>
                  <a:pt x="370240" y="114037"/>
                </a:moveTo>
                <a:lnTo>
                  <a:pt x="427231" y="114037"/>
                </a:lnTo>
                <a:lnTo>
                  <a:pt x="484221" y="57019"/>
                </a:lnTo>
                <a:lnTo>
                  <a:pt x="427231" y="0"/>
                </a:lnTo>
                <a:lnTo>
                  <a:pt x="370240" y="0"/>
                </a:lnTo>
                <a:lnTo>
                  <a:pt x="427231" y="57019"/>
                </a:lnTo>
                <a:close/>
                <a:moveTo>
                  <a:pt x="246035" y="114037"/>
                </a:moveTo>
                <a:lnTo>
                  <a:pt x="303026" y="114037"/>
                </a:lnTo>
                <a:lnTo>
                  <a:pt x="360016" y="57019"/>
                </a:lnTo>
                <a:lnTo>
                  <a:pt x="303026" y="0"/>
                </a:lnTo>
                <a:lnTo>
                  <a:pt x="246035" y="0"/>
                </a:lnTo>
                <a:lnTo>
                  <a:pt x="303026" y="57019"/>
                </a:lnTo>
                <a:close/>
                <a:moveTo>
                  <a:pt x="124205" y="114037"/>
                </a:moveTo>
                <a:lnTo>
                  <a:pt x="181196" y="114037"/>
                </a:lnTo>
                <a:lnTo>
                  <a:pt x="238186" y="57019"/>
                </a:lnTo>
                <a:lnTo>
                  <a:pt x="181196" y="0"/>
                </a:lnTo>
                <a:lnTo>
                  <a:pt x="124205" y="0"/>
                </a:lnTo>
                <a:lnTo>
                  <a:pt x="181196" y="57019"/>
                </a:lnTo>
                <a:close/>
                <a:moveTo>
                  <a:pt x="0" y="114037"/>
                </a:moveTo>
                <a:lnTo>
                  <a:pt x="56991" y="114037"/>
                </a:lnTo>
                <a:lnTo>
                  <a:pt x="113981" y="57019"/>
                </a:lnTo>
                <a:lnTo>
                  <a:pt x="56991" y="0"/>
                </a:lnTo>
                <a:lnTo>
                  <a:pt x="0" y="0"/>
                </a:lnTo>
                <a:lnTo>
                  <a:pt x="56991" y="57019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1836992" y="3708401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ctr"/>
            <a:r>
              <a:rPr kumimoji="1" lang="en-US" altLang="zh-CN" sz="28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H"/>
                <a:sym typeface="Times New Roman" panose="02020603050405020304" pitchFamily="18" charset="0"/>
              </a:rPr>
              <a:t>01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751326" y="4201520"/>
            <a:ext cx="2724156" cy="5322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木材的弹性特性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751326" y="4820411"/>
            <a:ext cx="2724156" cy="10517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10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由于木材本身的弹性特性，榫卯结构在地震等外力作用下能够允许一定程度的变形，达到缓冲减震的效果。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5041890" y="3708401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ctr"/>
            <a:r>
              <a:rPr kumimoji="1" lang="en-US" altLang="zh-CN" sz="2800">
                <a:ln w="12700">
                  <a:noFill/>
                </a:ln>
                <a:solidFill>
                  <a:srgbClr val="A6A6A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H"/>
                <a:sym typeface="Times New Roman" panose="02020603050405020304" pitchFamily="18" charset="0"/>
              </a:rPr>
              <a:t>02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3954932" y="4201520"/>
            <a:ext cx="2724156" cy="5322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结构的重心调整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3954932" y="4820411"/>
            <a:ext cx="2724156" cy="10517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10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通过柱子的生起、侧脚等技法，榫卯结构能够降低建筑的重心，并使整体结构重心向内倾斜，增强了结构的稳定性。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7088695" y="4255656"/>
            <a:ext cx="2883980" cy="424010"/>
          </a:xfrm>
          <a:prstGeom prst="roundRect">
            <a:avLst>
              <a:gd name="adj" fmla="val 50000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8255564" y="3708401"/>
            <a:ext cx="543739" cy="523220"/>
          </a:xfrm>
          <a:prstGeom prst="rect">
            <a:avLst/>
          </a:prstGeom>
          <a:noFill/>
          <a:ln>
            <a:noFill/>
          </a:ln>
        </p:spPr>
        <p:txBody>
          <a:bodyPr vert="horz" wrap="none" lIns="91440" tIns="45720" rIns="91440" bIns="45720" rtlCol="0" anchor="t">
            <a:spAutoFit/>
          </a:bodyPr>
          <a:lstStyle/>
          <a:p>
            <a:pPr algn="ctr"/>
            <a:r>
              <a:rPr kumimoji="1" lang="en-US" altLang="zh-CN" sz="2800">
                <a:ln w="12700">
                  <a:noFill/>
                </a:ln>
                <a:solidFill>
                  <a:srgbClr val="0083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OPPOSans H"/>
                <a:sym typeface="Times New Roman" panose="02020603050405020304" pitchFamily="18" charset="0"/>
              </a:rPr>
              <a:t>03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7250618" y="4201520"/>
            <a:ext cx="2560132" cy="532282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/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榫卯节点的力学特点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7168606" y="4820411"/>
            <a:ext cx="2724156" cy="10517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/>
            <a:r>
              <a:rPr kumimoji="1" lang="en-US" altLang="zh-CN" sz="1106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"/>
                <a:sym typeface="Times New Roman" panose="02020603050405020304" pitchFamily="18" charset="0"/>
              </a:rPr>
              <a:t>榫卯节点的力学特点包括半刚性连接特性，能够承受荷载并允许一定程度的变形，有效减轻地震能量对结构的破坏。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>
            <a:alphaModFix/>
          </a:blip>
          <a:srcRect/>
          <a:stretch>
            <a:fillRect/>
          </a:stretch>
        </p:blipFill>
        <p:spPr>
          <a:xfrm>
            <a:off x="1147453" y="1555781"/>
            <a:ext cx="11044547" cy="1868051"/>
          </a:xfrm>
          <a:prstGeom prst="rect">
            <a:avLst/>
          </a:prstGeom>
        </p:spPr>
      </p:pic>
      <p:sp>
        <p:nvSpPr>
          <p:cNvPr id="16" name="标题 1"/>
          <p:cNvSpPr txBox="1"/>
          <p:nvPr/>
        </p:nvSpPr>
        <p:spPr>
          <a:xfrm rot="20700000" flipH="1">
            <a:off x="773281" y="1982539"/>
            <a:ext cx="441936" cy="227832"/>
          </a:xfrm>
          <a:prstGeom prst="triangle">
            <a:avLst>
              <a:gd name="adj" fmla="val 33815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 rot="4422872" flipV="1">
            <a:off x="427439" y="1451676"/>
            <a:ext cx="274407" cy="155613"/>
          </a:xfrm>
          <a:prstGeom prst="triangle">
            <a:avLst>
              <a:gd name="adj" fmla="val 33815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781050" y="4065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/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榫卯结构的稳定性分析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469900" y="0"/>
            <a:ext cx="190500" cy="10287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196850" y="0"/>
            <a:ext cx="190500" cy="10287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0000"/>
                <a:lumOff val="80000"/>
              </a:schemeClr>
            </a:gs>
            <a:gs pos="66000">
              <a:schemeClr val="bg1"/>
            </a:gs>
          </a:gsLst>
          <a:lin ang="16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/>
              </a:gs>
            </a:gsLst>
            <a:lin ang="54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5000"/>
          </a:blip>
          <a:srcRect l="2413" t="2884" r="2413" b="16884"/>
          <a:stretch>
            <a:fillRect/>
          </a:stretch>
        </p:blipFill>
        <p:spPr>
          <a:xfrm>
            <a:off x="0" y="0"/>
            <a:ext cx="12192000" cy="6821999"/>
          </a:xfrm>
          <a:custGeom>
            <a:avLst/>
            <a:gdLst/>
            <a:ahLst/>
            <a:cxnLst/>
            <a:rect l="l" t="t" r="r" b="b"/>
            <a:pathLst>
              <a:path w="12192000" h="6819900">
                <a:moveTo>
                  <a:pt x="0" y="0"/>
                </a:moveTo>
                <a:lnTo>
                  <a:pt x="12192000" y="0"/>
                </a:lnTo>
                <a:lnTo>
                  <a:pt x="12192000" y="6821999"/>
                </a:lnTo>
                <a:lnTo>
                  <a:pt x="0" y="6821999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>
            <a:off x="0" y="3348651"/>
            <a:ext cx="12192000" cy="3509350"/>
          </a:xfrm>
          <a:custGeom>
            <a:avLst/>
            <a:gdLst>
              <a:gd name="connsiteX0" fmla="*/ 12192000 w 12192000"/>
              <a:gd name="connsiteY0" fmla="*/ 0 h 4572149"/>
              <a:gd name="connsiteX1" fmla="*/ 12192000 w 12192000"/>
              <a:gd name="connsiteY1" fmla="*/ 4572149 h 4572149"/>
              <a:gd name="connsiteX2" fmla="*/ 0 w 12192000"/>
              <a:gd name="connsiteY2" fmla="*/ 4572149 h 4572149"/>
              <a:gd name="connsiteX3" fmla="*/ 0 w 12192000"/>
              <a:gd name="connsiteY3" fmla="*/ 3683806 h 4572149"/>
              <a:gd name="connsiteX4" fmla="*/ 67729 w 12192000"/>
              <a:gd name="connsiteY4" fmla="*/ 3688863 h 4572149"/>
              <a:gd name="connsiteX5" fmla="*/ 5989840 w 12192000"/>
              <a:gd name="connsiteY5" fmla="*/ 2964385 h 4572149"/>
              <a:gd name="connsiteX6" fmla="*/ 12017081 w 12192000"/>
              <a:gd name="connsiteY6" fmla="*/ 140679 h 4572149"/>
            </a:gdLst>
            <a:ahLst/>
            <a:cxnLst/>
            <a:rect l="l" t="t" r="r" b="b"/>
            <a:pathLst>
              <a:path w="12192000" h="4572149">
                <a:moveTo>
                  <a:pt x="12192000" y="0"/>
                </a:moveTo>
                <a:lnTo>
                  <a:pt x="12192000" y="4572149"/>
                </a:lnTo>
                <a:lnTo>
                  <a:pt x="0" y="4572149"/>
                </a:lnTo>
                <a:lnTo>
                  <a:pt x="0" y="3683806"/>
                </a:lnTo>
                <a:lnTo>
                  <a:pt x="67729" y="3688863"/>
                </a:lnTo>
                <a:cubicBezTo>
                  <a:pt x="1759038" y="3789533"/>
                  <a:pt x="3828495" y="3559797"/>
                  <a:pt x="5989840" y="2964385"/>
                </a:cubicBezTo>
                <a:cubicBezTo>
                  <a:pt x="8459947" y="2283913"/>
                  <a:pt x="10582381" y="1254664"/>
                  <a:pt x="12017081" y="140679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5" name="标题 1"/>
          <p:cNvSpPr txBox="1"/>
          <p:nvPr/>
        </p:nvSpPr>
        <p:spPr>
          <a:xfrm>
            <a:off x="6713220" y="3410999"/>
            <a:ext cx="4819642" cy="157656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/>
            <a:r>
              <a:rPr kumimoji="1" lang="en-US" altLang="zh-CN" sz="4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榫卯结构的现代应用与挑战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6928638" y="1829457"/>
            <a:ext cx="3087979" cy="14541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PART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9921580" y="530668"/>
            <a:ext cx="1597320" cy="198352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66040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950125" y="542458"/>
            <a:ext cx="137161" cy="137161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239850" y="542458"/>
            <a:ext cx="137161" cy="137161"/>
          </a:xfrm>
          <a:prstGeom prst="ellipse">
            <a:avLst/>
          </a:prstGeom>
          <a:noFill/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1678329" y="630714"/>
            <a:ext cx="7953526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9527435" y="562529"/>
            <a:ext cx="163764" cy="84805"/>
          </a:xfrm>
          <a:prstGeom prst="rtTriangl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3" name="标题 1"/>
          <p:cNvSpPr txBox="1"/>
          <p:nvPr/>
        </p:nvSpPr>
        <p:spPr>
          <a:xfrm rot="18900000">
            <a:off x="206954" y="1493563"/>
            <a:ext cx="5232916" cy="523291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5712320" y="2343552"/>
            <a:ext cx="477419" cy="477419"/>
          </a:xfrm>
          <a:prstGeom prst="ellipse">
            <a:avLst/>
          </a:pr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0" y="1657572"/>
            <a:ext cx="269041" cy="477420"/>
          </a:xfrm>
          <a:custGeom>
            <a:avLst/>
            <a:gdLst>
              <a:gd name="connsiteX0" fmla="*/ 30331 w 269041"/>
              <a:gd name="connsiteY0" fmla="*/ 0 h 477420"/>
              <a:gd name="connsiteX1" fmla="*/ 269041 w 269041"/>
              <a:gd name="connsiteY1" fmla="*/ 238710 h 477420"/>
              <a:gd name="connsiteX2" fmla="*/ 30331 w 269041"/>
              <a:gd name="connsiteY2" fmla="*/ 477420 h 477420"/>
              <a:gd name="connsiteX3" fmla="*/ 0 w 269041"/>
              <a:gd name="connsiteY3" fmla="*/ 474363 h 477420"/>
              <a:gd name="connsiteX4" fmla="*/ 0 w 269041"/>
              <a:gd name="connsiteY4" fmla="*/ 3058 h 477420"/>
            </a:gdLst>
            <a:ahLst/>
            <a:cxnLst/>
            <a:rect l="l" t="t" r="r" b="b"/>
            <a:pathLst>
              <a:path w="269041" h="477420">
                <a:moveTo>
                  <a:pt x="30331" y="0"/>
                </a:moveTo>
                <a:cubicBezTo>
                  <a:pt x="162167" y="0"/>
                  <a:pt x="269041" y="106874"/>
                  <a:pt x="269041" y="238710"/>
                </a:cubicBezTo>
                <a:cubicBezTo>
                  <a:pt x="269041" y="370546"/>
                  <a:pt x="162167" y="477420"/>
                  <a:pt x="30331" y="477420"/>
                </a:cubicBezTo>
                <a:lnTo>
                  <a:pt x="0" y="474363"/>
                </a:lnTo>
                <a:lnTo>
                  <a:pt x="0" y="305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  <a:alpha val="67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7684200" y="6418713"/>
            <a:ext cx="52660" cy="52660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7786686" y="6436043"/>
            <a:ext cx="3096553" cy="18000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11048655" y="6311682"/>
            <a:ext cx="429605" cy="256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/>
            <a:r>
              <a:rPr kumimoji="1" lang="en-US" altLang="zh-CN" sz="1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202X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19" name="标题 1"/>
          <p:cNvSpPr txBox="1"/>
          <p:nvPr/>
        </p:nvSpPr>
        <p:spPr>
          <a:xfrm rot="18900000">
            <a:off x="1248327" y="2534936"/>
            <a:ext cx="3150170" cy="315017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952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/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9921579" y="679619"/>
            <a:ext cx="1597321" cy="260397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/>
            <a:r>
              <a:rPr kumimoji="1" lang="en-US" altLang="zh-CN" sz="8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Times New Roman" panose="02020603050405020304" pitchFamily="18" charset="0"/>
                <a:ea typeface="华文黑体" panose="02010600040101010101" pitchFamily="2" charset="-122"/>
                <a:cs typeface="Source Han Sans CN Bold"/>
                <a:sym typeface="Times New Roman" panose="02020603050405020304" pitchFamily="18" charset="0"/>
              </a:rPr>
              <a:t>04</a:t>
            </a:r>
            <a:endParaRPr kumimoji="1" lang="zh-CN" altLang="en-US">
              <a:latin typeface="Times New Roman" panose="02020603050405020304" pitchFamily="18" charset="0"/>
              <a:ea typeface="华文黑体" panose="02010600040101010101" pitchFamily="2" charset="-122"/>
              <a:sym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画廊">
  <a:themeElements>
    <a:clrScheme name="画廊">
      <a:dk1>
        <a:sysClr val="windowText" lastClr="000000"/>
      </a:dk1>
      <a:lt1>
        <a:sysClr val="window" lastClr="FFFFFF"/>
      </a:lt1>
      <a:dk2>
        <a:srgbClr val="454545"/>
      </a:dk2>
      <a:lt2>
        <a:srgbClr val="DCDCE0"/>
      </a:lt2>
      <a:accent1>
        <a:srgbClr val="415588"/>
      </a:accent1>
      <a:accent2>
        <a:srgbClr val="4294B6"/>
      </a:accent2>
      <a:accent3>
        <a:srgbClr val="087D7C"/>
      </a:accent3>
      <a:accent4>
        <a:srgbClr val="2CB663"/>
      </a:accent4>
      <a:accent5>
        <a:srgbClr val="DF8822"/>
      </a:accent5>
      <a:accent6>
        <a:srgbClr val="BC410A"/>
      </a:accent6>
      <a:hlink>
        <a:srgbClr val="5977C4"/>
      </a:hlink>
      <a:folHlink>
        <a:srgbClr val="A1A9BF"/>
      </a:folHlink>
    </a:clrScheme>
    <a:fontScheme name="画廊">
      <a:majorFont>
        <a:latin typeface="Century Gothic" panose="020B0502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画廊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  <a:lumMod val="108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E050AC27-895F-4B90-991D-A6818FC89AB6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220</Words>
  <Application>Microsoft Office PowerPoint</Application>
  <PresentationFormat>宽屏</PresentationFormat>
  <Paragraphs>83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Times New Roman</vt:lpstr>
      <vt:lpstr>Arial</vt:lpstr>
      <vt:lpstr>Century Gothic</vt:lpstr>
      <vt:lpstr>等线</vt:lpstr>
      <vt:lpstr>画廊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KAN LIU</cp:lastModifiedBy>
  <cp:revision>1</cp:revision>
  <dcterms:modified xsi:type="dcterms:W3CDTF">2024-10-21T05:03:01Z</dcterms:modified>
</cp:coreProperties>
</file>